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4\zadruga%202014\PRETILOST\pretilost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4\zadruga%202014\PRETILOST\pretilos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2014\zadruga%202014\PRETILOST\pretilos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hr-HR" sz="2400"/>
              <a:t>BROJ</a:t>
            </a:r>
            <a:r>
              <a:rPr lang="hr-HR" sz="2400" baseline="0"/>
              <a:t> UČENIKA</a:t>
            </a:r>
            <a:r>
              <a:rPr lang="hr-HR" sz="2400"/>
              <a:t> RAZREDNE NASTAVE</a:t>
            </a:r>
            <a:r>
              <a:rPr lang="hr-HR" sz="2400" baseline="0"/>
              <a:t> 112</a:t>
            </a:r>
            <a:endParaRPr lang="en-US" sz="2400"/>
          </a:p>
        </c:rich>
      </c:tx>
      <c:layout>
        <c:manualLayout>
          <c:xMode val="edge"/>
          <c:yMode val="edge"/>
          <c:x val="0.24136811023622048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rn!$I$5</c:f>
              <c:strCache>
                <c:ptCount val="1"/>
                <c:pt idx="0">
                  <c:v>br. uč.</c:v>
                </c:pt>
              </c:strCache>
            </c:strRef>
          </c:tx>
          <c:dLbls>
            <c:txPr>
              <a:bodyPr/>
              <a:lstStyle/>
              <a:p>
                <a:pPr>
                  <a:defRPr sz="28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rn!$H$6:$H$9</c:f>
              <c:strCache>
                <c:ptCount val="4"/>
                <c:pt idx="0">
                  <c:v>POTHRANJENI</c:v>
                </c:pt>
                <c:pt idx="1">
                  <c:v>NORMALNIH</c:v>
                </c:pt>
                <c:pt idx="2">
                  <c:v>PREKOMJERNIH</c:v>
                </c:pt>
                <c:pt idx="3">
                  <c:v>PRETILIH</c:v>
                </c:pt>
              </c:strCache>
            </c:strRef>
          </c:cat>
          <c:val>
            <c:numRef>
              <c:f>rn!$I$6:$I$9</c:f>
              <c:numCache>
                <c:formatCode>General</c:formatCode>
                <c:ptCount val="4"/>
                <c:pt idx="0">
                  <c:v>72</c:v>
                </c:pt>
                <c:pt idx="1">
                  <c:v>33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rn!$J$5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rn!$H$6:$H$9</c:f>
              <c:strCache>
                <c:ptCount val="4"/>
                <c:pt idx="0">
                  <c:v>POTHRANJENI</c:v>
                </c:pt>
                <c:pt idx="1">
                  <c:v>NORMALNIH</c:v>
                </c:pt>
                <c:pt idx="2">
                  <c:v>PREKOMJERNIH</c:v>
                </c:pt>
                <c:pt idx="3">
                  <c:v>PRETILIH</c:v>
                </c:pt>
              </c:strCache>
            </c:strRef>
          </c:cat>
          <c:val>
            <c:numRef>
              <c:f>rn!$J$6:$J$9</c:f>
              <c:numCache>
                <c:formatCode>0.00</c:formatCode>
                <c:ptCount val="4"/>
                <c:pt idx="0">
                  <c:v>64.285714285714292</c:v>
                </c:pt>
                <c:pt idx="1">
                  <c:v>29.464285714285715</c:v>
                </c:pt>
                <c:pt idx="2">
                  <c:v>6.25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129441832263464"/>
          <c:y val="0.18196210297998255"/>
          <c:w val="0.38973765156037277"/>
          <c:h val="0.71293174843459173"/>
        </c:manualLayout>
      </c:layout>
      <c:overlay val="0"/>
      <c:txPr>
        <a:bodyPr/>
        <a:lstStyle/>
        <a:p>
          <a:pPr>
            <a:defRPr sz="28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hr-HR" sz="2800"/>
              <a:t>BROJ</a:t>
            </a:r>
            <a:r>
              <a:rPr lang="hr-HR" sz="2800" baseline="0"/>
              <a:t> UČENIKA PREDMETNE NASTAVE 114</a:t>
            </a:r>
            <a:endParaRPr lang="hr-HR" sz="2800"/>
          </a:p>
        </c:rich>
      </c:tx>
      <c:layout>
        <c:manualLayout>
          <c:xMode val="edge"/>
          <c:yMode val="edge"/>
          <c:x val="2.004155730533682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pn!$I$5</c:f>
              <c:strCache>
                <c:ptCount val="1"/>
                <c:pt idx="0">
                  <c:v>br. uč.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pn!$H$6:$H$9</c:f>
              <c:strCache>
                <c:ptCount val="4"/>
                <c:pt idx="0">
                  <c:v>POTHRANJENI</c:v>
                </c:pt>
                <c:pt idx="1">
                  <c:v>NORMALNIH</c:v>
                </c:pt>
                <c:pt idx="2">
                  <c:v>PREKOMJERNIH</c:v>
                </c:pt>
                <c:pt idx="3">
                  <c:v>PRETILIH</c:v>
                </c:pt>
              </c:strCache>
            </c:strRef>
          </c:cat>
          <c:val>
            <c:numRef>
              <c:f>pn!$I$6:$I$9</c:f>
              <c:numCache>
                <c:formatCode>General</c:formatCode>
                <c:ptCount val="4"/>
                <c:pt idx="0">
                  <c:v>49</c:v>
                </c:pt>
                <c:pt idx="1">
                  <c:v>47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pn!$J$5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pn!$H$6:$H$9</c:f>
              <c:strCache>
                <c:ptCount val="4"/>
                <c:pt idx="0">
                  <c:v>POTHRANJENI</c:v>
                </c:pt>
                <c:pt idx="1">
                  <c:v>NORMALNIH</c:v>
                </c:pt>
                <c:pt idx="2">
                  <c:v>PREKOMJERNIH</c:v>
                </c:pt>
                <c:pt idx="3">
                  <c:v>PRETILIH</c:v>
                </c:pt>
              </c:strCache>
            </c:strRef>
          </c:cat>
          <c:val>
            <c:numRef>
              <c:f>pn!$J$6:$J$9</c:f>
              <c:numCache>
                <c:formatCode>0.00</c:formatCode>
                <c:ptCount val="4"/>
                <c:pt idx="0">
                  <c:v>42.982456140350877</c:v>
                </c:pt>
                <c:pt idx="1">
                  <c:v>41.228070175438596</c:v>
                </c:pt>
                <c:pt idx="2">
                  <c:v>11.403508771929824</c:v>
                </c:pt>
                <c:pt idx="3">
                  <c:v>4.3859649122807012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428356177700004"/>
          <c:y val="0.15887046819392114"/>
          <c:w val="0.38645717896374066"/>
          <c:h val="0.76469549793850944"/>
        </c:manualLayout>
      </c:layout>
      <c:overlay val="0"/>
      <c:txPr>
        <a:bodyPr/>
        <a:lstStyle/>
        <a:p>
          <a:pPr>
            <a:defRPr sz="28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hr-HR" sz="2800"/>
              <a:t>br. uč. RN + PN = 226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'RN+PN'!$C$14</c:f>
              <c:strCache>
                <c:ptCount val="1"/>
                <c:pt idx="0">
                  <c:v>br. uč.</c:v>
                </c:pt>
              </c:strCache>
            </c:strRef>
          </c:tx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'RN+PN'!$B$15:$B$18</c:f>
              <c:strCache>
                <c:ptCount val="4"/>
                <c:pt idx="0">
                  <c:v>POTHRANJENI</c:v>
                </c:pt>
                <c:pt idx="1">
                  <c:v>NORMALNIH</c:v>
                </c:pt>
                <c:pt idx="2">
                  <c:v>PREKOMJERNIH</c:v>
                </c:pt>
                <c:pt idx="3">
                  <c:v>PRETILIH</c:v>
                </c:pt>
              </c:strCache>
            </c:strRef>
          </c:cat>
          <c:val>
            <c:numRef>
              <c:f>'RN+PN'!$C$15:$C$18</c:f>
              <c:numCache>
                <c:formatCode>General</c:formatCode>
                <c:ptCount val="4"/>
                <c:pt idx="0">
                  <c:v>121</c:v>
                </c:pt>
                <c:pt idx="1">
                  <c:v>80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'RN+PN'!$D$14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'RN+PN'!$B$15:$B$18</c:f>
              <c:strCache>
                <c:ptCount val="4"/>
                <c:pt idx="0">
                  <c:v>POTHRANJENI</c:v>
                </c:pt>
                <c:pt idx="1">
                  <c:v>NORMALNIH</c:v>
                </c:pt>
                <c:pt idx="2">
                  <c:v>PREKOMJERNIH</c:v>
                </c:pt>
                <c:pt idx="3">
                  <c:v>PRETILIH</c:v>
                </c:pt>
              </c:strCache>
            </c:strRef>
          </c:cat>
          <c:val>
            <c:numRef>
              <c:f>'RN+PN'!$D$15:$D$18</c:f>
              <c:numCache>
                <c:formatCode>0.00</c:formatCode>
                <c:ptCount val="4"/>
                <c:pt idx="0">
                  <c:v>53.539823008849567</c:v>
                </c:pt>
                <c:pt idx="1">
                  <c:v>35.398230088495573</c:v>
                </c:pt>
                <c:pt idx="2">
                  <c:v>8.8495575221238933</c:v>
                </c:pt>
                <c:pt idx="3">
                  <c:v>2.2123893805309733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134199367349946"/>
          <c:y val="0.14426246719160105"/>
          <c:w val="0.42771409387780018"/>
          <c:h val="0.81010998625171848"/>
        </c:manualLayout>
      </c:layout>
      <c:overlay val="0"/>
      <c:txPr>
        <a:bodyPr/>
        <a:lstStyle/>
        <a:p>
          <a:pPr>
            <a:defRPr sz="28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A2943-EA34-48E5-A7A4-E82C033C9E11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99311-CEE6-47BB-9949-52C4CDD9DCB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1728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99311-CEE6-47BB-9949-52C4CDD9DCB0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dirty="0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F96C562-F2C2-4E58-8BD0-78AF60824D48}" type="datetimeFigureOut">
              <a:rPr lang="sr-Latn-CS" smtClean="0"/>
              <a:pPr/>
              <a:t>17.10.2013.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1A3D8BA-ED05-4A59-B03C-0FA0745B19D6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8172480" cy="3429023"/>
          </a:xfrm>
        </p:spPr>
        <p:txBody>
          <a:bodyPr>
            <a:normAutofit/>
          </a:bodyPr>
          <a:lstStyle/>
          <a:p>
            <a:r>
              <a:rPr lang="hr-HR" sz="9600" b="1" dirty="0" smtClean="0"/>
              <a:t>Pretilost</a:t>
            </a:r>
            <a:endParaRPr lang="hr-HR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/>
          <a:lstStyle/>
          <a:p>
            <a:pPr algn="ctr"/>
            <a:r>
              <a:rPr lang="hr-HR" b="1" dirty="0" smtClean="0"/>
              <a:t>GRAFIČKI PRIKAZ</a:t>
            </a:r>
            <a:endParaRPr lang="hr-HR" b="1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3470"/>
              </p:ext>
            </p:extLst>
          </p:nvPr>
        </p:nvGraphicFramePr>
        <p:xfrm>
          <a:off x="179512" y="1340768"/>
          <a:ext cx="8449940" cy="5312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189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929258"/>
          </a:xfrm>
        </p:spPr>
        <p:txBody>
          <a:bodyPr/>
          <a:lstStyle/>
          <a:p>
            <a:r>
              <a:rPr lang="hr-HR" b="1" dirty="0" smtClean="0"/>
              <a:t>ZAKLJUČAK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smtClean="0">
                <a:latin typeface="Arial Black" panose="020B0A04020102020204" pitchFamily="34" charset="0"/>
              </a:rPr>
              <a:t>razmislimo, hranimo li se zdravo?</a:t>
            </a:r>
          </a:p>
          <a:p>
            <a:pPr marL="64008" indent="0">
              <a:buNone/>
            </a:pPr>
            <a:endParaRPr lang="hr-HR" dirty="0" smtClean="0"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hr-HR" dirty="0">
                <a:latin typeface="Arial Black" panose="020B0A04020102020204" pitchFamily="34" charset="0"/>
              </a:rPr>
              <a:t>p</a:t>
            </a:r>
            <a:r>
              <a:rPr lang="hr-HR" dirty="0" smtClean="0">
                <a:latin typeface="Arial Black" panose="020B0A04020102020204" pitchFamily="34" charset="0"/>
              </a:rPr>
              <a:t>oslušajmo u nastavku savjete o zdravoj prehrani</a:t>
            </a:r>
          </a:p>
          <a:p>
            <a:pPr marL="64008" indent="0">
              <a:buNone/>
            </a:pPr>
            <a:endParaRPr lang="hr-HR" dirty="0" smtClean="0">
              <a:latin typeface="Arial Black" panose="020B0A04020102020204" pitchFamily="34" charset="0"/>
            </a:endParaRPr>
          </a:p>
          <a:p>
            <a:pPr>
              <a:buFontTx/>
              <a:buChar char="-"/>
            </a:pPr>
            <a:r>
              <a:rPr lang="hr-HR" dirty="0">
                <a:latin typeface="Arial Black" panose="020B0A04020102020204" pitchFamily="34" charset="0"/>
              </a:rPr>
              <a:t>p</a:t>
            </a:r>
            <a:r>
              <a:rPr lang="hr-HR" dirty="0" smtClean="0">
                <a:latin typeface="Arial Black" panose="020B0A04020102020204" pitchFamily="34" charset="0"/>
              </a:rPr>
              <a:t>ridružimo se „</a:t>
            </a:r>
            <a:r>
              <a:rPr lang="hr-HR" dirty="0" err="1" smtClean="0">
                <a:latin typeface="Arial Black" panose="020B0A04020102020204" pitchFamily="34" charset="0"/>
              </a:rPr>
              <a:t>gucima</a:t>
            </a:r>
            <a:r>
              <a:rPr lang="hr-HR" dirty="0" smtClean="0">
                <a:latin typeface="Arial Black" panose="020B0A04020102020204" pitchFamily="34" charset="0"/>
              </a:rPr>
              <a:t> i trpucima” i „ŽIVIMO ZDRAVO”</a:t>
            </a:r>
            <a:endParaRPr lang="hr-H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0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Hvala na pažnji!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 Black" panose="020B0A04020102020204" pitchFamily="34" charset="0"/>
              </a:rPr>
              <a:t>Vaši „GUCI I TRPUCI”</a:t>
            </a:r>
          </a:p>
          <a:p>
            <a:endParaRPr lang="hr-HR" dirty="0">
              <a:latin typeface="Arial Black" panose="020B0A04020102020204" pitchFamily="34" charset="0"/>
            </a:endParaRPr>
          </a:p>
          <a:p>
            <a:pPr marL="64008" indent="0">
              <a:buNone/>
            </a:pPr>
            <a:endParaRPr lang="hr-HR" dirty="0">
              <a:latin typeface="Arial Black" panose="020B0A040201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0590">
            <a:off x="3203848" y="2564904"/>
            <a:ext cx="329565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07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6240518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 Black" panose="020B0A04020102020204" pitchFamily="34" charset="0"/>
              </a:rPr>
              <a:t>debljina ili gojaznost</a:t>
            </a:r>
            <a:endParaRPr lang="hr-HR" dirty="0">
              <a:latin typeface="Arial Black" panose="020B0A04020102020204" pitchFamily="34" charset="0"/>
            </a:endParaRPr>
          </a:p>
          <a:p>
            <a:endParaRPr lang="hr-HR" sz="1800" dirty="0" smtClean="0">
              <a:latin typeface="Arial Black" panose="020B0A04020102020204" pitchFamily="34" charset="0"/>
            </a:endParaRPr>
          </a:p>
          <a:p>
            <a:r>
              <a:rPr lang="hr-HR" dirty="0" smtClean="0">
                <a:latin typeface="Arial Black" panose="020B0A04020102020204" pitchFamily="34" charset="0"/>
              </a:rPr>
              <a:t>kronična bolest koja nastaje nakupljanjem masti u organizmu i povećanjem tjelesne težine</a:t>
            </a:r>
          </a:p>
          <a:p>
            <a:endParaRPr lang="hr-HR" sz="1800" dirty="0" smtClean="0">
              <a:latin typeface="Arial Black" panose="020B0A04020102020204" pitchFamily="34" charset="0"/>
            </a:endParaRPr>
          </a:p>
          <a:p>
            <a:r>
              <a:rPr lang="hr-HR" dirty="0" smtClean="0">
                <a:latin typeface="Arial Black" panose="020B0A04020102020204" pitchFamily="34" charset="0"/>
              </a:rPr>
              <a:t>svako povećanje iznad 10% idealne težine</a:t>
            </a:r>
          </a:p>
          <a:p>
            <a:endParaRPr lang="hr-HR" dirty="0" smtClean="0">
              <a:latin typeface="Arial Black" panose="020B0A04020102020204" pitchFamily="34" charset="0"/>
            </a:endParaRPr>
          </a:p>
          <a:p>
            <a:pPr>
              <a:buNone/>
            </a:pPr>
            <a:endParaRPr lang="hr-HR" dirty="0" smtClean="0">
              <a:latin typeface="Arial Black" panose="020B0A04020102020204" pitchFamily="34" charset="0"/>
            </a:endParaRPr>
          </a:p>
          <a:p>
            <a:pPr>
              <a:buNone/>
            </a:pPr>
            <a:endParaRPr lang="hr-HR" sz="1800" dirty="0" smtClean="0">
              <a:latin typeface="Arial Black" panose="020B0A04020102020204" pitchFamily="34" charset="0"/>
            </a:endParaRPr>
          </a:p>
          <a:p>
            <a:pPr>
              <a:buNone/>
            </a:pPr>
            <a:endParaRPr lang="hr-HR" sz="1800" dirty="0" smtClean="0">
              <a:latin typeface="Arial Black" panose="020B0A04020102020204" pitchFamily="34" charset="0"/>
            </a:endParaRPr>
          </a:p>
          <a:p>
            <a:endParaRPr lang="hr-HR" dirty="0" smtClean="0">
              <a:latin typeface="Arial Black" panose="020B0A04020102020204" pitchFamily="34" charset="0"/>
            </a:endParaRPr>
          </a:p>
          <a:p>
            <a:endParaRPr lang="hr-HR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29677"/>
              </p:ext>
            </p:extLst>
          </p:nvPr>
        </p:nvGraphicFramePr>
        <p:xfrm>
          <a:off x="899592" y="1124744"/>
          <a:ext cx="7457882" cy="366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472157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ITM=kilogram/metar</a:t>
                      </a:r>
                      <a:r>
                        <a:rPr lang="hr-HR" baseline="30000" dirty="0" smtClean="0"/>
                        <a:t>2</a:t>
                      </a:r>
                      <a:endParaRPr lang="hr-H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KLASIFIKACIJA</a:t>
                      </a:r>
                      <a:endParaRPr lang="hr-HR" dirty="0"/>
                    </a:p>
                  </a:txBody>
                  <a:tcPr/>
                </a:tc>
              </a:tr>
              <a:tr h="5024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&lt;18.4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pothranjenost</a:t>
                      </a:r>
                      <a:endParaRPr lang="hr-HR" dirty="0"/>
                    </a:p>
                  </a:txBody>
                  <a:tcPr/>
                </a:tc>
              </a:tr>
              <a:tr h="5024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18.5-24.9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normalna tjelesna težina</a:t>
                      </a:r>
                      <a:endParaRPr lang="hr-HR" dirty="0"/>
                    </a:p>
                  </a:txBody>
                  <a:tcPr/>
                </a:tc>
              </a:tr>
              <a:tr h="5024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25.0-29.9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prekomjerena</a:t>
                      </a:r>
                      <a:r>
                        <a:rPr lang="hr-HR" dirty="0" smtClean="0"/>
                        <a:t> tjelesna</a:t>
                      </a:r>
                      <a:r>
                        <a:rPr lang="hr-HR" baseline="0" dirty="0" smtClean="0"/>
                        <a:t> težina</a:t>
                      </a:r>
                      <a:endParaRPr lang="hr-HR" dirty="0"/>
                    </a:p>
                  </a:txBody>
                  <a:tcPr/>
                </a:tc>
              </a:tr>
              <a:tr h="5024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30.0-34.9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pretilost I.</a:t>
                      </a:r>
                      <a:r>
                        <a:rPr lang="hr-HR" baseline="0" dirty="0" smtClean="0"/>
                        <a:t> stupnja</a:t>
                      </a:r>
                      <a:endParaRPr lang="hr-HR" dirty="0"/>
                    </a:p>
                  </a:txBody>
                  <a:tcPr/>
                </a:tc>
              </a:tr>
              <a:tr h="5024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35.0-39.9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pretilost II. stupnja</a:t>
                      </a:r>
                      <a:endParaRPr lang="hr-HR" dirty="0"/>
                    </a:p>
                  </a:txBody>
                  <a:tcPr/>
                </a:tc>
              </a:tr>
              <a:tr h="5024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?40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pretilost III. stupnja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/>
          <a:lstStyle/>
          <a:p>
            <a:r>
              <a:rPr lang="hr-HR" dirty="0" smtClean="0">
                <a:latin typeface="Arial Black" panose="020B0A04020102020204" pitchFamily="34" charset="0"/>
              </a:rPr>
              <a:t>vodeća bolest suvremene civilizacije</a:t>
            </a:r>
          </a:p>
          <a:p>
            <a:pPr>
              <a:buNone/>
            </a:pPr>
            <a:endParaRPr lang="hr-HR" sz="1800" dirty="0" smtClean="0">
              <a:latin typeface="Arial Black" panose="020B0A04020102020204" pitchFamily="34" charset="0"/>
            </a:endParaRPr>
          </a:p>
          <a:p>
            <a:r>
              <a:rPr lang="hr-HR" dirty="0" smtClean="0">
                <a:latin typeface="Arial Black" panose="020B0A04020102020204" pitchFamily="34" charset="0"/>
              </a:rPr>
              <a:t>povećava rizik oboljenja krvožilnog sustava</a:t>
            </a:r>
          </a:p>
          <a:p>
            <a:pPr>
              <a:buNone/>
            </a:pPr>
            <a:endParaRPr lang="hr-HR" sz="1800" dirty="0" smtClean="0">
              <a:latin typeface="Arial Black" panose="020B0A04020102020204" pitchFamily="34" charset="0"/>
            </a:endParaRPr>
          </a:p>
          <a:p>
            <a:r>
              <a:rPr lang="hr-HR" dirty="0" smtClean="0">
                <a:latin typeface="Arial Black" panose="020B0A04020102020204" pitchFamily="34" charset="0"/>
              </a:rPr>
              <a:t>nakon puberteta češća kod žena nego kod muškaraca</a:t>
            </a:r>
          </a:p>
          <a:p>
            <a:pPr>
              <a:buNone/>
            </a:pPr>
            <a:endParaRPr lang="hr-HR" sz="1800" dirty="0" smtClean="0">
              <a:latin typeface="Arial Black" panose="020B0A04020102020204" pitchFamily="34" charset="0"/>
            </a:endParaRPr>
          </a:p>
          <a:p>
            <a:r>
              <a:rPr lang="hr-HR" dirty="0" smtClean="0">
                <a:latin typeface="Arial Black" panose="020B0A04020102020204" pitchFamily="34" charset="0"/>
              </a:rPr>
              <a:t>pretilost je povezana s različitim bolestima poput dijabetesa tipa 2, opstruktivne </a:t>
            </a:r>
            <a:r>
              <a:rPr lang="hr-HR" dirty="0" err="1" smtClean="0">
                <a:latin typeface="Arial Black" panose="020B0A04020102020204" pitchFamily="34" charset="0"/>
              </a:rPr>
              <a:t>apneje</a:t>
            </a:r>
            <a:r>
              <a:rPr lang="hr-HR" dirty="0" smtClean="0">
                <a:latin typeface="Arial Black" panose="020B0A04020102020204" pitchFamily="34" charset="0"/>
              </a:rPr>
              <a:t>, astme,…   </a:t>
            </a:r>
          </a:p>
          <a:p>
            <a:endParaRPr lang="hr-HR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172819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Uhranjenosti </a:t>
            </a:r>
            <a:r>
              <a:rPr lang="hr-HR" b="1" dirty="0"/>
              <a:t>školske djece u dobi od 7 – 14 godina, razdoblje od 2000. – 2005. </a:t>
            </a:r>
            <a:r>
              <a:rPr lang="hr-HR" b="1" dirty="0" smtClean="0"/>
              <a:t>godine</a:t>
            </a:r>
            <a:r>
              <a:rPr lang="hr-HR" b="1" dirty="0"/>
              <a:t/>
            </a:r>
            <a:br>
              <a:rPr lang="hr-HR" b="1" dirty="0"/>
            </a:b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817896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hr-HR" dirty="0" smtClean="0">
                <a:latin typeface="Arial Black" panose="020B0A04020102020204" pitchFamily="34" charset="0"/>
              </a:rPr>
              <a:t>(HRVATSKI ZAVOD ZA JAVNO ZDRAVSTVO)</a:t>
            </a:r>
          </a:p>
          <a:p>
            <a:pPr marL="64008" indent="0">
              <a:buNone/>
            </a:pPr>
            <a:endParaRPr lang="hr-HR" dirty="0" smtClean="0">
              <a:latin typeface="Arial Black" panose="020B0A04020102020204" pitchFamily="34" charset="0"/>
            </a:endParaRPr>
          </a:p>
          <a:p>
            <a:r>
              <a:rPr lang="hr-HR" dirty="0" smtClean="0">
                <a:latin typeface="Arial Black" panose="020B0A04020102020204" pitchFamily="34" charset="0"/>
              </a:rPr>
              <a:t>- </a:t>
            </a:r>
            <a:r>
              <a:rPr lang="hr-HR" dirty="0">
                <a:latin typeface="Arial Black" panose="020B0A04020102020204" pitchFamily="34" charset="0"/>
              </a:rPr>
              <a:t>povećanu tjelesnu masu ima 23% </a:t>
            </a:r>
            <a:r>
              <a:rPr lang="hr-HR" dirty="0" smtClean="0">
                <a:latin typeface="Arial Black" panose="020B0A04020102020204" pitchFamily="34" charset="0"/>
              </a:rPr>
              <a:t>ispitanika</a:t>
            </a:r>
          </a:p>
          <a:p>
            <a:pPr marL="64008" indent="0">
              <a:buNone/>
            </a:pPr>
            <a:endParaRPr lang="hr-HR" dirty="0">
              <a:latin typeface="Arial Black" panose="020B0A04020102020204" pitchFamily="34" charset="0"/>
            </a:endParaRPr>
          </a:p>
          <a:p>
            <a:r>
              <a:rPr lang="hr-HR" dirty="0" smtClean="0">
                <a:latin typeface="Arial Black" panose="020B0A04020102020204" pitchFamily="34" charset="0"/>
              </a:rPr>
              <a:t>7,2</a:t>
            </a:r>
            <a:r>
              <a:rPr lang="hr-HR" dirty="0">
                <a:latin typeface="Arial Black" panose="020B0A04020102020204" pitchFamily="34" charset="0"/>
              </a:rPr>
              <a:t>% je pretilo</a:t>
            </a:r>
          </a:p>
          <a:p>
            <a:pPr marL="64008" indent="0">
              <a:buNone/>
            </a:pPr>
            <a:r>
              <a:rPr lang="hr-HR" dirty="0">
                <a:latin typeface="Arial Black" panose="020B0A04020102020204" pitchFamily="34" charset="0"/>
              </a:rPr>
              <a:t> </a:t>
            </a:r>
          </a:p>
          <a:p>
            <a:endParaRPr lang="hr-HR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PODACI ZA UČENIKE RN – od ukupno 112 učenika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737620"/>
              </p:ext>
            </p:extLst>
          </p:nvPr>
        </p:nvGraphicFramePr>
        <p:xfrm>
          <a:off x="0" y="1268760"/>
          <a:ext cx="9108504" cy="4479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6422"/>
                <a:gridCol w="2186041"/>
                <a:gridCol w="2186041"/>
              </a:tblGrid>
              <a:tr h="923242">
                <a:tc>
                  <a:txBody>
                    <a:bodyPr/>
                    <a:lstStyle/>
                    <a:p>
                      <a:pPr algn="l" fontAlgn="b"/>
                      <a:r>
                        <a:rPr lang="hr-HR" sz="4000" u="none" strike="noStrike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hr-HR" sz="4000" b="0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br. uč.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108042"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b="1" u="none" strike="noStrike" dirty="0">
                          <a:effectLst/>
                          <a:latin typeface="Arial Black" panose="020B0A04020102020204" pitchFamily="34" charset="0"/>
                        </a:rPr>
                        <a:t>POTHRANJENI</a:t>
                      </a:r>
                      <a:endParaRPr lang="hr-HR" sz="40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>
                          <a:effectLst/>
                          <a:latin typeface="Arial Black" panose="020B0A04020102020204" pitchFamily="34" charset="0"/>
                        </a:rPr>
                        <a:t>72</a:t>
                      </a:r>
                      <a:endParaRPr lang="hr-HR" sz="40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 dirty="0">
                          <a:effectLst/>
                          <a:latin typeface="Arial Black" panose="020B0A04020102020204" pitchFamily="34" charset="0"/>
                        </a:rPr>
                        <a:t>64,29</a:t>
                      </a:r>
                      <a:endParaRPr lang="hr-HR" sz="4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5602"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b="1" u="none" strike="noStrike" dirty="0">
                          <a:effectLst/>
                          <a:latin typeface="Arial Black" panose="020B0A04020102020204" pitchFamily="34" charset="0"/>
                        </a:rPr>
                        <a:t>NORMALNIH</a:t>
                      </a:r>
                      <a:endParaRPr lang="hr-HR" sz="40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>
                          <a:effectLst/>
                          <a:latin typeface="Arial Black" panose="020B0A04020102020204" pitchFamily="34" charset="0"/>
                        </a:rPr>
                        <a:t>33</a:t>
                      </a:r>
                      <a:endParaRPr lang="hr-HR" sz="40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 dirty="0">
                          <a:effectLst/>
                          <a:latin typeface="Arial Black" panose="020B0A04020102020204" pitchFamily="34" charset="0"/>
                        </a:rPr>
                        <a:t>29,46</a:t>
                      </a:r>
                      <a:endParaRPr lang="hr-HR" sz="4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74152"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b="1" u="none" strike="noStrike" dirty="0">
                          <a:effectLst/>
                          <a:latin typeface="Arial Black" panose="020B0A04020102020204" pitchFamily="34" charset="0"/>
                        </a:rPr>
                        <a:t>PREKOMJERNIH</a:t>
                      </a:r>
                      <a:endParaRPr lang="hr-HR" sz="40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>
                          <a:effectLst/>
                          <a:latin typeface="Arial Black" panose="020B0A04020102020204" pitchFamily="34" charset="0"/>
                        </a:rPr>
                        <a:t>7</a:t>
                      </a:r>
                      <a:endParaRPr lang="hr-HR" sz="40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>
                          <a:effectLst/>
                          <a:latin typeface="Arial Black" panose="020B0A04020102020204" pitchFamily="34" charset="0"/>
                        </a:rPr>
                        <a:t>6,25</a:t>
                      </a:r>
                      <a:endParaRPr lang="hr-HR" sz="40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08469"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b="1" u="none" strike="noStrike" dirty="0">
                          <a:effectLst/>
                          <a:latin typeface="Arial Black" panose="020B0A04020102020204" pitchFamily="34" charset="0"/>
                        </a:rPr>
                        <a:t>PRETILIH</a:t>
                      </a:r>
                      <a:endParaRPr lang="hr-HR" sz="40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 dirty="0">
                          <a:effectLst/>
                          <a:latin typeface="Arial Black" panose="020B0A04020102020204" pitchFamily="34" charset="0"/>
                        </a:rPr>
                        <a:t>0</a:t>
                      </a:r>
                      <a:endParaRPr lang="hr-HR" sz="4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4000" u="none" strike="noStrike" dirty="0">
                          <a:effectLst/>
                          <a:latin typeface="Arial Black" panose="020B0A04020102020204" pitchFamily="34" charset="0"/>
                        </a:rPr>
                        <a:t>0,00</a:t>
                      </a:r>
                      <a:endParaRPr lang="hr-HR" sz="40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81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79296" cy="1399032"/>
          </a:xfrm>
        </p:spPr>
        <p:txBody>
          <a:bodyPr/>
          <a:lstStyle/>
          <a:p>
            <a:r>
              <a:rPr lang="hr-HR" dirty="0" smtClean="0"/>
              <a:t>PRIKAZ POMOĆU GRAFIKONA</a:t>
            </a:r>
            <a:endParaRPr lang="hr-HR" dirty="0"/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698599"/>
              </p:ext>
            </p:extLst>
          </p:nvPr>
        </p:nvGraphicFramePr>
        <p:xfrm>
          <a:off x="323528" y="1484784"/>
          <a:ext cx="8496944" cy="513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734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PODACI ZA UČENIKE </a:t>
            </a:r>
            <a:r>
              <a:rPr lang="hr-HR" b="1" dirty="0" smtClean="0"/>
              <a:t>PN -ukupno 114 </a:t>
            </a:r>
            <a:r>
              <a:rPr lang="hr-HR" b="1" dirty="0"/>
              <a:t>učenika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3344332"/>
              </p:ext>
            </p:extLst>
          </p:nvPr>
        </p:nvGraphicFramePr>
        <p:xfrm>
          <a:off x="22595" y="1700808"/>
          <a:ext cx="9001000" cy="4509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2016224"/>
                <a:gridCol w="2232248"/>
              </a:tblGrid>
              <a:tr h="792088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kumimoji="0" lang="hr-HR" sz="4000" b="1" u="none" strike="noStrike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br. uč.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29349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POTHRANJENI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42,98</a:t>
                      </a:r>
                    </a:p>
                  </a:txBody>
                  <a:tcPr marL="9525" marR="9525" marT="9525" marB="0" anchor="b"/>
                </a:tc>
              </a:tr>
              <a:tr h="929349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NORMALNIH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41,23</a:t>
                      </a:r>
                    </a:p>
                  </a:txBody>
                  <a:tcPr marL="9525" marR="9525" marT="9525" marB="0" anchor="b"/>
                </a:tc>
              </a:tr>
              <a:tr h="929349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b="1" u="none" strike="noStrike" kern="120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PREKOMJERNIH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11,40</a:t>
                      </a:r>
                    </a:p>
                  </a:txBody>
                  <a:tcPr marL="9525" marR="9525" marT="9525" marB="0" anchor="b"/>
                </a:tc>
              </a:tr>
              <a:tr h="929349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PRETILIH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hr-HR" sz="4000" u="none" strike="noStrike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4,39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8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hr-HR" b="1" dirty="0"/>
              <a:t>PRIKAZ POMOĆU GRAFIKONA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9774"/>
              </p:ext>
            </p:extLst>
          </p:nvPr>
        </p:nvGraphicFramePr>
        <p:xfrm>
          <a:off x="457200" y="1882774"/>
          <a:ext cx="8229600" cy="4786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801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41226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/>
              <a:t>RN + PN = 226 UČENIKA</a:t>
            </a:r>
            <a:endParaRPr lang="hr-HR" b="1" dirty="0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29618"/>
              </p:ext>
            </p:extLst>
          </p:nvPr>
        </p:nvGraphicFramePr>
        <p:xfrm>
          <a:off x="539552" y="1340768"/>
          <a:ext cx="7776863" cy="4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0025"/>
                <a:gridCol w="1438577"/>
                <a:gridCol w="1758261"/>
              </a:tblGrid>
              <a:tr h="899790"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b="1" u="none" strike="noStrike" dirty="0">
                          <a:effectLst/>
                          <a:latin typeface="Arial Black" panose="020B0A04020102020204" pitchFamily="34" charset="0"/>
                        </a:rPr>
                        <a:t>RN+PN (226 UČ.)</a:t>
                      </a:r>
                      <a:endParaRPr lang="hr-HR" sz="3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b="1" u="none" strike="noStrike" dirty="0">
                          <a:effectLst/>
                          <a:latin typeface="Arial Black" panose="020B0A04020102020204" pitchFamily="34" charset="0"/>
                        </a:rPr>
                        <a:t>br. uč.</a:t>
                      </a:r>
                      <a:endParaRPr lang="hr-HR" sz="3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b="1" u="none" strike="noStrike" dirty="0"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hr-HR" sz="3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55172"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b="1" u="none" strike="noStrike" dirty="0">
                          <a:effectLst/>
                          <a:latin typeface="Arial Black" panose="020B0A04020102020204" pitchFamily="34" charset="0"/>
                        </a:rPr>
                        <a:t>POTHRANJENI</a:t>
                      </a:r>
                      <a:endParaRPr lang="hr-HR" sz="36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>
                          <a:effectLst/>
                          <a:latin typeface="Arial Black" panose="020B0A04020102020204" pitchFamily="34" charset="0"/>
                        </a:rPr>
                        <a:t>121</a:t>
                      </a:r>
                      <a:endParaRPr lang="hr-HR" sz="36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>
                          <a:effectLst/>
                          <a:latin typeface="Arial Black" panose="020B0A04020102020204" pitchFamily="34" charset="0"/>
                        </a:rPr>
                        <a:t>53,54</a:t>
                      </a:r>
                      <a:endParaRPr lang="hr-HR" sz="36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55172"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b="1" u="none" strike="noStrike" dirty="0">
                          <a:effectLst/>
                          <a:latin typeface="Arial Black" panose="020B0A04020102020204" pitchFamily="34" charset="0"/>
                        </a:rPr>
                        <a:t>NORMALNIH</a:t>
                      </a:r>
                      <a:endParaRPr lang="hr-HR" sz="36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 dirty="0">
                          <a:effectLst/>
                          <a:latin typeface="Arial Black" panose="020B0A04020102020204" pitchFamily="34" charset="0"/>
                        </a:rPr>
                        <a:t>80</a:t>
                      </a:r>
                      <a:endParaRPr lang="hr-HR" sz="3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>
                          <a:effectLst/>
                          <a:latin typeface="Arial Black" panose="020B0A04020102020204" pitchFamily="34" charset="0"/>
                        </a:rPr>
                        <a:t>35,40</a:t>
                      </a:r>
                      <a:endParaRPr lang="hr-HR" sz="36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55172"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b="1" u="none" strike="noStrike">
                          <a:effectLst/>
                          <a:latin typeface="Arial Black" panose="020B0A04020102020204" pitchFamily="34" charset="0"/>
                        </a:rPr>
                        <a:t>PREKOMJERNIH</a:t>
                      </a:r>
                      <a:endParaRPr lang="hr-HR" sz="3600" b="1" i="0" u="none" strike="noStrike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 dirty="0">
                          <a:effectLst/>
                          <a:latin typeface="Arial Black" panose="020B0A04020102020204" pitchFamily="34" charset="0"/>
                        </a:rPr>
                        <a:t>20</a:t>
                      </a:r>
                      <a:endParaRPr lang="hr-HR" sz="3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>
                          <a:effectLst/>
                          <a:latin typeface="Arial Black" panose="020B0A04020102020204" pitchFamily="34" charset="0"/>
                        </a:rPr>
                        <a:t>8,85</a:t>
                      </a:r>
                      <a:endParaRPr lang="hr-HR" sz="3600" b="1" i="0" u="none" strike="noStrike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55172"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b="1" u="none" strike="noStrike" dirty="0">
                          <a:effectLst/>
                          <a:latin typeface="Arial Black" panose="020B0A04020102020204" pitchFamily="34" charset="0"/>
                        </a:rPr>
                        <a:t>PRETILIH</a:t>
                      </a:r>
                      <a:endParaRPr lang="hr-HR" sz="3600" b="1" i="0" u="none" strike="noStrike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 dirty="0"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hr-HR" sz="3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3600" u="none" strike="noStrike" dirty="0">
                          <a:effectLst/>
                          <a:latin typeface="Arial Black" panose="020B0A04020102020204" pitchFamily="34" charset="0"/>
                        </a:rPr>
                        <a:t>2,21</a:t>
                      </a:r>
                      <a:endParaRPr lang="hr-HR" sz="3600" b="1" i="0" u="none" strike="noStrike" dirty="0">
                        <a:solidFill>
                          <a:srgbClr val="0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3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</TotalTime>
  <Words>268</Words>
  <Application>Microsoft Office PowerPoint</Application>
  <PresentationFormat>Prikaz na zaslonu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Oduševljenje</vt:lpstr>
      <vt:lpstr>Pretilost</vt:lpstr>
      <vt:lpstr>PowerPointova prezentacija</vt:lpstr>
      <vt:lpstr>PowerPointova prezentacija</vt:lpstr>
      <vt:lpstr> Uhranjenosti školske djece u dobi od 7 – 14 godina, razdoblje od 2000. – 2005. godine </vt:lpstr>
      <vt:lpstr>PODACI ZA UČENIKE RN – od ukupno 112 učenika</vt:lpstr>
      <vt:lpstr>PRIKAZ POMOĆU GRAFIKONA</vt:lpstr>
      <vt:lpstr>PODACI ZA UČENIKE PN -ukupno 114 učenika</vt:lpstr>
      <vt:lpstr>PRIKAZ POMOĆU GRAFIKONA</vt:lpstr>
      <vt:lpstr>RN + PN = 226 UČENIKA</vt:lpstr>
      <vt:lpstr>GRAFIČKI PRIKAZ</vt:lpstr>
      <vt:lpstr>ZAKLJUČAK</vt:lpstr>
      <vt:lpstr>Hvala na pažnji!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Pretilost</dc:title>
  <dc:creator>8AB</dc:creator>
  <cp:lastModifiedBy>Korisnik</cp:lastModifiedBy>
  <cp:revision>22</cp:revision>
  <dcterms:created xsi:type="dcterms:W3CDTF">2013-09-30T11:00:26Z</dcterms:created>
  <dcterms:modified xsi:type="dcterms:W3CDTF">2013-10-17T14:30:56Z</dcterms:modified>
</cp:coreProperties>
</file>