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3" autoAdjust="0"/>
    <p:restoredTop sz="94660"/>
  </p:normalViewPr>
  <p:slideViewPr>
    <p:cSldViewPr>
      <p:cViewPr varScale="1">
        <p:scale>
          <a:sx n="69" d="100"/>
          <a:sy n="69" d="100"/>
        </p:scale>
        <p:origin x="-90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9E1DC8B-093E-471D-9F17-C9D597DC4D63}" type="datetimeFigureOut">
              <a:rPr lang="hr-HR" smtClean="0"/>
              <a:pPr/>
              <a:t>20.3.2014.</a:t>
            </a:fld>
            <a:endParaRPr lang="hr-H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3B48C18-E0E3-42CC-AF29-49AC16E3CB1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E1DC8B-093E-471D-9F17-C9D597DC4D63}" type="datetimeFigureOut">
              <a:rPr lang="hr-HR" smtClean="0"/>
              <a:pPr/>
              <a:t>20.3.2014.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B48C18-E0E3-42CC-AF29-49AC16E3CB1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E1DC8B-093E-471D-9F17-C9D597DC4D63}" type="datetimeFigureOut">
              <a:rPr lang="hr-HR" smtClean="0"/>
              <a:pPr/>
              <a:t>20.3.2014.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B48C18-E0E3-42CC-AF29-49AC16E3CB1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E1DC8B-093E-471D-9F17-C9D597DC4D63}" type="datetimeFigureOut">
              <a:rPr lang="hr-HR" smtClean="0"/>
              <a:pPr/>
              <a:t>20.3.2014.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B48C18-E0E3-42CC-AF29-49AC16E3CB15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E1DC8B-093E-471D-9F17-C9D597DC4D63}" type="datetimeFigureOut">
              <a:rPr lang="hr-HR" smtClean="0"/>
              <a:pPr/>
              <a:t>20.3.2014.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B48C18-E0E3-42CC-AF29-49AC16E3CB15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E1DC8B-093E-471D-9F17-C9D597DC4D63}" type="datetimeFigureOut">
              <a:rPr lang="hr-HR" smtClean="0"/>
              <a:pPr/>
              <a:t>20.3.2014.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B48C18-E0E3-42CC-AF29-49AC16E3CB15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E1DC8B-093E-471D-9F17-C9D597DC4D63}" type="datetimeFigureOut">
              <a:rPr lang="hr-HR" smtClean="0"/>
              <a:pPr/>
              <a:t>20.3.2014.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B48C18-E0E3-42CC-AF29-49AC16E3CB1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E1DC8B-093E-471D-9F17-C9D597DC4D63}" type="datetimeFigureOut">
              <a:rPr lang="hr-HR" smtClean="0"/>
              <a:pPr/>
              <a:t>20.3.2014.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B48C18-E0E3-42CC-AF29-49AC16E3CB15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E1DC8B-093E-471D-9F17-C9D597DC4D63}" type="datetimeFigureOut">
              <a:rPr lang="hr-HR" smtClean="0"/>
              <a:pPr/>
              <a:t>20.3.2014.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B48C18-E0E3-42CC-AF29-49AC16E3CB1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A9E1DC8B-093E-471D-9F17-C9D597DC4D63}" type="datetimeFigureOut">
              <a:rPr lang="hr-HR" smtClean="0"/>
              <a:pPr/>
              <a:t>20.3.2014.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B48C18-E0E3-42CC-AF29-49AC16E3CB1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9E1DC8B-093E-471D-9F17-C9D597DC4D63}" type="datetimeFigureOut">
              <a:rPr lang="hr-HR" smtClean="0"/>
              <a:pPr/>
              <a:t>20.3.2014.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3B48C18-E0E3-42CC-AF29-49AC16E3CB15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9E1DC8B-093E-471D-9F17-C9D597DC4D63}" type="datetimeFigureOut">
              <a:rPr lang="hr-HR" smtClean="0"/>
              <a:pPr/>
              <a:t>20.3.2014.</a:t>
            </a:fld>
            <a:endParaRPr lang="hr-H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3B48C18-E0E3-42CC-AF29-49AC16E3CB15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Moskva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Rusija</a:t>
            </a:r>
            <a:endParaRPr lang="hr-H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977249"/>
            <a:ext cx="4792663" cy="347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kcijski gumb: Naprijed ili dalje 4">
            <a:hlinkClick r:id="" action="ppaction://hlinkshowjump?jump=nextslide" highlightClick="1"/>
          </p:cNvPr>
          <p:cNvSpPr/>
          <p:nvPr/>
        </p:nvSpPr>
        <p:spPr>
          <a:xfrm>
            <a:off x="6876256" y="6093296"/>
            <a:ext cx="576064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9711629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1 0.034 0.011 0.065 0.028 0.085 C 0.028 0.086 0.055 0.113 0.055 0.112 C 0.07 0.127 0.079 0.148 0.079 0.17 C 0.079 0.214 0.044 0.249 0 0.25 C -0.044 0.249 -0.079 0.214 -0.079 0.17 C -0.079 0.148 -0.07 0.127 -0.055 0.112 C -0.055 0.113 -0.028 0.086 -0.028 0.085 C -0.011 0.065 -0.001 0.034 0 0 Z" pathEditMode="relative" ptsTypes="">
                                      <p:cBhvr>
                                        <p:cTn id="20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 smtClean="0"/>
              <a:t>jedan </a:t>
            </a:r>
            <a:r>
              <a:rPr lang="hr-HR" dirty="0"/>
              <a:t>od najznačajnijih umjetničkih muzeja u Moskvi je Galerija Tretjakov</a:t>
            </a:r>
          </a:p>
          <a:p>
            <a:endParaRPr lang="hr-HR" dirty="0" smtClean="0"/>
          </a:p>
          <a:p>
            <a:r>
              <a:rPr lang="hr-HR" dirty="0" smtClean="0"/>
              <a:t>stara </a:t>
            </a:r>
            <a:r>
              <a:rPr lang="hr-HR" dirty="0"/>
              <a:t>Tretjakovska galerija sadrži djela klasične ruske </a:t>
            </a:r>
            <a:r>
              <a:rPr lang="hr-HR" dirty="0" smtClean="0"/>
              <a:t>tradicije</a:t>
            </a:r>
          </a:p>
          <a:p>
            <a:endParaRPr lang="hr-HR" dirty="0"/>
          </a:p>
          <a:p>
            <a:r>
              <a:rPr lang="hr-HR" dirty="0" smtClean="0"/>
              <a:t>t</a:t>
            </a:r>
            <a:r>
              <a:rPr lang="vi-VN" dirty="0" smtClean="0"/>
              <a:t>akođer </a:t>
            </a:r>
            <a:r>
              <a:rPr lang="vi-VN" dirty="0"/>
              <a:t>značajan muzej u Moskvi je i Državni muzej lijepih umjetnosti Aleksandra </a:t>
            </a:r>
            <a:r>
              <a:rPr lang="vi-VN" dirty="0" smtClean="0"/>
              <a:t>Puškina</a:t>
            </a:r>
            <a:endParaRPr lang="hr-HR" dirty="0" smtClean="0"/>
          </a:p>
          <a:p>
            <a:endParaRPr lang="hr-HR" dirty="0"/>
          </a:p>
          <a:p>
            <a:r>
              <a:rPr lang="hr-HR" dirty="0" smtClean="0"/>
              <a:t>sadrži </a:t>
            </a:r>
            <a:r>
              <a:rPr lang="hr-HR" dirty="0"/>
              <a:t>poznate slike iz svih većih razdoblja umjetnosti,ali i puno antičkih skulptura</a:t>
            </a:r>
          </a:p>
          <a:p>
            <a:endParaRPr lang="hr-H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Kultura</a:t>
            </a:r>
            <a:endParaRPr lang="hr-HR" dirty="0"/>
          </a:p>
        </p:txBody>
      </p:sp>
      <p:sp>
        <p:nvSpPr>
          <p:cNvPr id="4" name="Akcijski gumb: Naprijed ili dalje 3">
            <a:hlinkClick r:id="" action="ppaction://hlinkshowjump?jump=nextslide" highlightClick="1"/>
          </p:cNvPr>
          <p:cNvSpPr/>
          <p:nvPr/>
        </p:nvSpPr>
        <p:spPr>
          <a:xfrm>
            <a:off x="7884368" y="6237312"/>
            <a:ext cx="432048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478528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536" y="260648"/>
            <a:ext cx="8229600" cy="4525963"/>
          </a:xfrm>
        </p:spPr>
        <p:txBody>
          <a:bodyPr/>
          <a:lstStyle/>
          <a:p>
            <a:r>
              <a:rPr lang="vi-VN" dirty="0" smtClean="0"/>
              <a:t>također </a:t>
            </a:r>
            <a:r>
              <a:rPr lang="vi-VN" dirty="0"/>
              <a:t>jedno od središta scenske umjetnosti u Rusiji, uključujući balet i </a:t>
            </a:r>
            <a:r>
              <a:rPr lang="vi-VN" dirty="0" smtClean="0"/>
              <a:t>film</a:t>
            </a:r>
            <a:endParaRPr lang="hr-HR" dirty="0" smtClean="0"/>
          </a:p>
          <a:p>
            <a:endParaRPr lang="hr-HR" dirty="0"/>
          </a:p>
          <a:p>
            <a:r>
              <a:rPr lang="hr-HR" dirty="0"/>
              <a:t>U Moskvi se nalaze 93 </a:t>
            </a:r>
            <a:r>
              <a:rPr lang="hr-HR" dirty="0" smtClean="0"/>
              <a:t>kazališta,132 kina i 24 koncertne dvorane</a:t>
            </a:r>
            <a:endParaRPr lang="hr-HR" dirty="0"/>
          </a:p>
          <a:p>
            <a:endParaRPr lang="vi-VN" dirty="0"/>
          </a:p>
          <a:p>
            <a:endParaRPr lang="hr-HR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3428205"/>
            <a:ext cx="3798887" cy="2541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573016"/>
            <a:ext cx="3687763" cy="276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82875" y="2772976"/>
            <a:ext cx="457048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Galerija Tretjakov</a:t>
            </a:r>
            <a:endParaRPr lang="en-US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91948" y="1895813"/>
            <a:ext cx="475252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r-HR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Državni muzej lijepih umjetnosti Aleksandra Puškina</a:t>
            </a:r>
            <a:endParaRPr lang="en-US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Akcijski gumb: Naprijed ili dalje 6">
            <a:hlinkClick r:id="" action="ppaction://hlinkshowjump?jump=nextslide" highlightClick="1"/>
          </p:cNvPr>
          <p:cNvSpPr/>
          <p:nvPr/>
        </p:nvSpPr>
        <p:spPr>
          <a:xfrm>
            <a:off x="8532440" y="6525344"/>
            <a:ext cx="432048" cy="33265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049067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07818" y="1245801"/>
            <a:ext cx="8229600" cy="4525963"/>
          </a:xfrm>
        </p:spPr>
        <p:txBody>
          <a:bodyPr/>
          <a:lstStyle/>
          <a:p>
            <a:r>
              <a:rPr lang="hr-HR" dirty="0" smtClean="0"/>
              <a:t>raspolaže </a:t>
            </a:r>
            <a:r>
              <a:rPr lang="hr-HR" dirty="0"/>
              <a:t>velikim brojem različitih sportskih </a:t>
            </a:r>
            <a:r>
              <a:rPr lang="hr-HR" dirty="0" smtClean="0"/>
              <a:t>objekata kao </a:t>
            </a:r>
            <a:r>
              <a:rPr lang="hr-HR" dirty="0"/>
              <a:t>63 </a:t>
            </a:r>
            <a:r>
              <a:rPr lang="hr-HR" dirty="0" smtClean="0"/>
              <a:t>stadiona</a:t>
            </a:r>
          </a:p>
          <a:p>
            <a:endParaRPr lang="hr-HR" dirty="0"/>
          </a:p>
          <a:p>
            <a:r>
              <a:rPr lang="hr-HR" dirty="0" smtClean="0"/>
              <a:t>stadion </a:t>
            </a:r>
            <a:r>
              <a:rPr lang="hr-HR" dirty="0" smtClean="0"/>
              <a:t>Lužniki je najveći stadion</a:t>
            </a:r>
          </a:p>
          <a:p>
            <a:endParaRPr lang="hr-HR" dirty="0"/>
          </a:p>
          <a:p>
            <a:r>
              <a:rPr lang="hr-HR" dirty="0" smtClean="0"/>
              <a:t>dom </a:t>
            </a:r>
            <a:r>
              <a:rPr lang="hr-HR" dirty="0"/>
              <a:t>nekoliko istaknutih klubova jednako uspješnih u nogometu, hokeju na ledu, košarci i mnogim drugim sportovima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1143000"/>
          </a:xfrm>
        </p:spPr>
        <p:txBody>
          <a:bodyPr/>
          <a:lstStyle/>
          <a:p>
            <a:r>
              <a:rPr lang="hr-HR" dirty="0" smtClean="0"/>
              <a:t>Sport</a:t>
            </a:r>
            <a:endParaRPr lang="hr-HR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797152"/>
            <a:ext cx="2857500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kcijski gumb: Naprijed ili dalje 4">
            <a:hlinkClick r:id="" action="ppaction://hlinkshowjump?jump=nextslide" highlightClick="1"/>
          </p:cNvPr>
          <p:cNvSpPr/>
          <p:nvPr/>
        </p:nvSpPr>
        <p:spPr>
          <a:xfrm>
            <a:off x="8676456" y="6525344"/>
            <a:ext cx="467544" cy="33265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6849205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830676"/>
            <a:ext cx="8229600" cy="4525963"/>
          </a:xfrm>
        </p:spPr>
        <p:txBody>
          <a:bodyPr/>
          <a:lstStyle/>
          <a:p>
            <a:r>
              <a:rPr lang="hr-HR" dirty="0"/>
              <a:t>Jela: </a:t>
            </a:r>
          </a:p>
          <a:p>
            <a:pPr marL="109728" indent="0">
              <a:buNone/>
            </a:pPr>
            <a:r>
              <a:rPr lang="hr-HR" dirty="0" smtClean="0"/>
              <a:t>               Šči</a:t>
            </a:r>
          </a:p>
          <a:p>
            <a:pPr marL="109728" indent="0">
              <a:buNone/>
            </a:pPr>
            <a:r>
              <a:rPr lang="hr-HR" dirty="0"/>
              <a:t> </a:t>
            </a:r>
            <a:r>
              <a:rPr lang="hr-HR" dirty="0" smtClean="0"/>
              <a:t>              Soljan</a:t>
            </a:r>
          </a:p>
          <a:p>
            <a:pPr marL="109728" indent="0">
              <a:buNone/>
            </a:pPr>
            <a:r>
              <a:rPr lang="hr-HR" dirty="0"/>
              <a:t> </a:t>
            </a:r>
            <a:r>
              <a:rPr lang="hr-HR" dirty="0" smtClean="0"/>
              <a:t>              Kavijar</a:t>
            </a:r>
          </a:p>
          <a:p>
            <a:pPr marL="109728" indent="0">
              <a:buNone/>
            </a:pPr>
            <a:r>
              <a:rPr lang="hr-HR" dirty="0"/>
              <a:t> </a:t>
            </a:r>
            <a:r>
              <a:rPr lang="hr-HR" dirty="0" smtClean="0"/>
              <a:t>              Pirozhki</a:t>
            </a:r>
          </a:p>
          <a:p>
            <a:pPr marL="109728" indent="0">
              <a:buNone/>
            </a:pPr>
            <a:r>
              <a:rPr lang="hr-HR" dirty="0"/>
              <a:t> </a:t>
            </a:r>
            <a:r>
              <a:rPr lang="hr-HR" dirty="0" smtClean="0"/>
              <a:t>              Kulebyaka</a:t>
            </a:r>
          </a:p>
          <a:p>
            <a:pPr marL="109728" indent="0">
              <a:buNone/>
            </a:pPr>
            <a:r>
              <a:rPr lang="hr-HR" dirty="0"/>
              <a:t> </a:t>
            </a:r>
            <a:r>
              <a:rPr lang="hr-HR" dirty="0" smtClean="0"/>
              <a:t>              Okroshka</a:t>
            </a:r>
          </a:p>
          <a:p>
            <a:pPr marL="109728" indent="0">
              <a:buNone/>
            </a:pPr>
            <a:r>
              <a:rPr lang="hr-HR" dirty="0"/>
              <a:t>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526" y="-73447"/>
            <a:ext cx="8229600" cy="1143000"/>
          </a:xfrm>
        </p:spPr>
        <p:txBody>
          <a:bodyPr/>
          <a:lstStyle/>
          <a:p>
            <a:r>
              <a:rPr lang="hr-HR" dirty="0"/>
              <a:t>Hrana i pića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05404" y="1405409"/>
            <a:ext cx="585787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05405" y="1916832"/>
            <a:ext cx="585787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05403" y="2348880"/>
            <a:ext cx="585787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05405" y="2852936"/>
            <a:ext cx="585787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82721" y="3284984"/>
            <a:ext cx="585787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58263" y="3717032"/>
            <a:ext cx="585787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95936" y="404664"/>
            <a:ext cx="33123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/>
              <a:t>Pića:</a:t>
            </a:r>
          </a:p>
          <a:p>
            <a:r>
              <a:rPr lang="hr-HR" sz="2800" dirty="0"/>
              <a:t> </a:t>
            </a:r>
            <a:r>
              <a:rPr lang="hr-HR" sz="2800" dirty="0" smtClean="0"/>
              <a:t>           Vodka</a:t>
            </a:r>
          </a:p>
          <a:p>
            <a:r>
              <a:rPr lang="hr-HR" sz="2800" dirty="0"/>
              <a:t> </a:t>
            </a:r>
            <a:r>
              <a:rPr lang="hr-HR" sz="2800" dirty="0" smtClean="0"/>
              <a:t>           Kvas</a:t>
            </a:r>
          </a:p>
          <a:p>
            <a:r>
              <a:rPr lang="hr-HR" sz="2800" dirty="0"/>
              <a:t> </a:t>
            </a:r>
            <a:r>
              <a:rPr lang="hr-HR" sz="2800" dirty="0" smtClean="0"/>
              <a:t>      </a:t>
            </a:r>
            <a:endParaRPr lang="hr-HR" sz="2800" dirty="0"/>
          </a:p>
        </p:txBody>
      </p:sp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4100" y="981874"/>
            <a:ext cx="585787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7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4100" y="1484784"/>
            <a:ext cx="585787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8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1657" y="4077072"/>
            <a:ext cx="2347913" cy="1328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9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21025" y="4509120"/>
            <a:ext cx="2901950" cy="145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0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852809"/>
            <a:ext cx="2438400" cy="162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1" name="Picture 1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67680"/>
            <a:ext cx="197485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2" name="Picture 1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44768" y="3093914"/>
            <a:ext cx="2597274" cy="2908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6574960" y="2337488"/>
            <a:ext cx="22894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Vodka</a:t>
            </a:r>
            <a:endParaRPr lang="en-US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74960" y="5960095"/>
            <a:ext cx="17315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Kvas</a:t>
            </a:r>
            <a:endParaRPr lang="en-US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5" y="5253711"/>
            <a:ext cx="29113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Pirozhki</a:t>
            </a:r>
            <a:endParaRPr lang="en-US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43140" y="5960095"/>
            <a:ext cx="2457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Kavijar</a:t>
            </a:r>
            <a:endParaRPr lang="en-US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343141" y="3284984"/>
            <a:ext cx="33891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r-HR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Okroshka</a:t>
            </a:r>
            <a:endParaRPr lang="en-US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3" name="Akcijski gumb: Naprijed ili dalje 22">
            <a:hlinkClick r:id="" action="ppaction://hlinkshowjump?jump=nextslide" highlightClick="1"/>
          </p:cNvPr>
          <p:cNvSpPr/>
          <p:nvPr/>
        </p:nvSpPr>
        <p:spPr>
          <a:xfrm>
            <a:off x="8748464" y="6597352"/>
            <a:ext cx="395536" cy="2606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4169888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0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5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2" dur="20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7504" y="126876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vi-VN" dirty="0" smtClean="0"/>
              <a:t>poznata </a:t>
            </a:r>
            <a:r>
              <a:rPr lang="vi-VN" dirty="0"/>
              <a:t>po uzbudljivom noćnom životu, </a:t>
            </a:r>
            <a:r>
              <a:rPr lang="hr-HR" dirty="0" smtClean="0"/>
              <a:t>pa se danas ti noćni klubovi najveći u svijetu</a:t>
            </a:r>
          </a:p>
          <a:p>
            <a:endParaRPr lang="hr-HR" dirty="0"/>
          </a:p>
          <a:p>
            <a:r>
              <a:rPr lang="pl-PL" dirty="0" smtClean="0"/>
              <a:t>dvije </a:t>
            </a:r>
            <a:r>
              <a:rPr lang="pl-PL" dirty="0"/>
              <a:t>godine za redom (</a:t>
            </a:r>
            <a:r>
              <a:rPr lang="pl-PL" dirty="0" smtClean="0"/>
              <a:t>2006. </a:t>
            </a:r>
            <a:r>
              <a:rPr lang="pl-PL" dirty="0"/>
              <a:t>i </a:t>
            </a:r>
            <a:r>
              <a:rPr lang="pl-PL" dirty="0" smtClean="0"/>
              <a:t>200. </a:t>
            </a:r>
            <a:r>
              <a:rPr lang="pl-PL" dirty="0"/>
              <a:t>) proglašena najskupljim gradom za život na </a:t>
            </a:r>
            <a:r>
              <a:rPr lang="pl-PL" dirty="0" smtClean="0"/>
              <a:t>svijetu</a:t>
            </a:r>
          </a:p>
          <a:p>
            <a:endParaRPr lang="pl-PL" dirty="0"/>
          </a:p>
          <a:p>
            <a:r>
              <a:rPr lang="pl-PL" dirty="0"/>
              <a:t>Rusija je prva država koja je poslala psa u </a:t>
            </a:r>
            <a:r>
              <a:rPr lang="pl-PL" dirty="0" smtClean="0"/>
              <a:t>svemir</a:t>
            </a:r>
          </a:p>
          <a:p>
            <a:endParaRPr lang="pl-PL" dirty="0"/>
          </a:p>
          <a:p>
            <a:endParaRPr lang="pl-PL" dirty="0"/>
          </a:p>
          <a:p>
            <a:r>
              <a:rPr lang="pl-PL" dirty="0" smtClean="0"/>
              <a:t>n</a:t>
            </a:r>
            <a:r>
              <a:rPr lang="az-Cyrl-AZ" dirty="0" smtClean="0"/>
              <a:t>а</a:t>
            </a:r>
            <a:r>
              <a:rPr lang="pl-PL" dirty="0"/>
              <a:t>jpozn</a:t>
            </a:r>
            <a:r>
              <a:rPr lang="az-Cyrl-AZ" dirty="0"/>
              <a:t>а</a:t>
            </a:r>
            <a:r>
              <a:rPr lang="pl-PL" dirty="0"/>
              <a:t>tija kompjutersk</a:t>
            </a:r>
            <a:r>
              <a:rPr lang="az-Cyrl-AZ" dirty="0"/>
              <a:t>а </a:t>
            </a:r>
            <a:r>
              <a:rPr lang="pl-PL" dirty="0"/>
              <a:t>igr</a:t>
            </a:r>
            <a:r>
              <a:rPr lang="az-Cyrl-AZ" dirty="0"/>
              <a:t>а </a:t>
            </a:r>
            <a:r>
              <a:rPr lang="pl-PL" dirty="0"/>
              <a:t>Tetris stvoren</a:t>
            </a:r>
            <a:r>
              <a:rPr lang="az-Cyrl-AZ" dirty="0"/>
              <a:t>а </a:t>
            </a:r>
            <a:r>
              <a:rPr lang="pl-PL" dirty="0"/>
              <a:t>je u Rusiji</a:t>
            </a:r>
          </a:p>
          <a:p>
            <a:endParaRPr lang="pl-PL" dirty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Zanimljivosti</a:t>
            </a:r>
            <a:endParaRPr lang="hr-HR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4208" y="5346370"/>
            <a:ext cx="2699792" cy="1511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kcijski gumb: Naprijed ili dalje 4">
            <a:hlinkClick r:id="" action="ppaction://hlinkshowjump?jump=nextslide" highlightClick="1"/>
          </p:cNvPr>
          <p:cNvSpPr/>
          <p:nvPr/>
        </p:nvSpPr>
        <p:spPr>
          <a:xfrm>
            <a:off x="5004048" y="6597352"/>
            <a:ext cx="360040" cy="2606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782452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>
            <a:off x="309776" y="764704"/>
            <a:ext cx="190629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6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Kraj!</a:t>
            </a:r>
            <a:endParaRPr lang="en-US" sz="6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18037" y="2636912"/>
            <a:ext cx="83519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Izradila</a:t>
            </a:r>
            <a:r>
              <a:rPr lang="hr-HR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 Dora </a:t>
            </a:r>
            <a:r>
              <a:rPr lang="hr-HR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Dolski,8.b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9512" y="3573016"/>
            <a:ext cx="7526419" cy="141577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Literatura</a:t>
            </a:r>
            <a:r>
              <a:rPr lang="hr-HR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 </a:t>
            </a:r>
            <a:endParaRPr lang="hr-HR" sz="5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hr-H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http</a:t>
            </a:r>
            <a:r>
              <a:rPr lang="hr-H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://hr.wikipedia.org/</a:t>
            </a:r>
            <a:r>
              <a:rPr lang="hr-HR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wiki</a:t>
            </a:r>
            <a:r>
              <a:rPr lang="hr-H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/Moskva</a:t>
            </a:r>
            <a:endParaRPr lang="en-US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Akcijski gumb: Polazni 7">
            <a:hlinkClick r:id="" action="ppaction://hlinkshowjump?jump=firstslide" highlightClick="1"/>
          </p:cNvPr>
          <p:cNvSpPr/>
          <p:nvPr/>
        </p:nvSpPr>
        <p:spPr>
          <a:xfrm>
            <a:off x="7668344" y="6309320"/>
            <a:ext cx="576064" cy="54868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368323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država </a:t>
            </a:r>
            <a:r>
              <a:rPr lang="pl-PL" dirty="0" smtClean="0"/>
              <a:t>je na </a:t>
            </a:r>
            <a:r>
              <a:rPr lang="pl-PL" dirty="0"/>
              <a:t>istoku Europe i sjeveru </a:t>
            </a:r>
            <a:r>
              <a:rPr lang="pl-PL" dirty="0" smtClean="0"/>
              <a:t>Azije</a:t>
            </a:r>
          </a:p>
          <a:p>
            <a:endParaRPr lang="pl-PL" dirty="0"/>
          </a:p>
          <a:p>
            <a:r>
              <a:rPr lang="hr-HR" dirty="0" smtClean="0"/>
              <a:t>njezina </a:t>
            </a:r>
            <a:r>
              <a:rPr lang="hr-HR" dirty="0"/>
              <a:t>površina je 17.075.200 </a:t>
            </a:r>
            <a:r>
              <a:rPr lang="hr-HR" dirty="0" smtClean="0"/>
              <a:t>km² što je čini najvećom državom na svijetu</a:t>
            </a:r>
          </a:p>
          <a:p>
            <a:endParaRPr lang="hr-HR" dirty="0"/>
          </a:p>
          <a:p>
            <a:r>
              <a:rPr lang="hr-HR" dirty="0" smtClean="0"/>
              <a:t>ukupno </a:t>
            </a:r>
            <a:r>
              <a:rPr lang="hr-HR" dirty="0" smtClean="0"/>
              <a:t>je stanovništva (2007) jest 141.997.526.</a:t>
            </a:r>
          </a:p>
          <a:p>
            <a:endParaRPr lang="hr-HR" dirty="0"/>
          </a:p>
          <a:p>
            <a:r>
              <a:rPr lang="hr-HR" dirty="0" smtClean="0"/>
              <a:t>često je </a:t>
            </a:r>
            <a:r>
              <a:rPr lang="hr-HR" dirty="0" smtClean="0"/>
              <a:t>nazivaju i „Hladnom zemljom”</a:t>
            </a:r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 Rusiji</a:t>
            </a:r>
            <a:endParaRPr lang="hr-HR" dirty="0"/>
          </a:p>
        </p:txBody>
      </p:sp>
      <p:sp>
        <p:nvSpPr>
          <p:cNvPr id="4" name="Akcijski gumb: Naprijed ili dalje 3">
            <a:hlinkClick r:id="" action="ppaction://hlinkshowjump?jump=nextslide" highlightClick="1"/>
          </p:cNvPr>
          <p:cNvSpPr/>
          <p:nvPr/>
        </p:nvSpPr>
        <p:spPr>
          <a:xfrm>
            <a:off x="7236296" y="6381328"/>
            <a:ext cx="576064" cy="21602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3915537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404664"/>
            <a:ext cx="8229600" cy="4525963"/>
          </a:xfrm>
        </p:spPr>
        <p:txBody>
          <a:bodyPr/>
          <a:lstStyle/>
          <a:p>
            <a:r>
              <a:rPr lang="hr-HR" dirty="0" smtClean="0"/>
              <a:t>Predsjednik jest </a:t>
            </a:r>
            <a:r>
              <a:rPr lang="hr-HR" dirty="0" smtClean="0"/>
              <a:t>Vladimir Putin</a:t>
            </a:r>
          </a:p>
          <a:p>
            <a:endParaRPr lang="hr-HR" dirty="0"/>
          </a:p>
          <a:p>
            <a:r>
              <a:rPr lang="hr-HR" dirty="0" smtClean="0"/>
              <a:t>j</a:t>
            </a:r>
            <a:r>
              <a:rPr lang="vi-VN" dirty="0" smtClean="0"/>
              <a:t>edan </a:t>
            </a:r>
            <a:r>
              <a:rPr lang="vi-VN" dirty="0"/>
              <a:t>je od vodećih proizvođača energije i vojne </a:t>
            </a:r>
            <a:r>
              <a:rPr lang="vi-VN" dirty="0" smtClean="0"/>
              <a:t>tehnologije</a:t>
            </a:r>
            <a:endParaRPr lang="hr-HR" dirty="0" smtClean="0"/>
          </a:p>
          <a:p>
            <a:endParaRPr lang="hr-HR" dirty="0"/>
          </a:p>
          <a:p>
            <a:r>
              <a:rPr lang="hr-HR" dirty="0" smtClean="0"/>
              <a:t>glavni </a:t>
            </a:r>
            <a:r>
              <a:rPr lang="hr-HR" dirty="0" smtClean="0"/>
              <a:t>grad je Moskva</a:t>
            </a:r>
            <a:endParaRPr lang="hr-HR" dirty="0"/>
          </a:p>
        </p:txBody>
      </p:sp>
      <p:pic>
        <p:nvPicPr>
          <p:cNvPr id="3074" name="Picture 2" descr="http://www.os-skolara-hercegovac.skole.hr/upload/os-skolara-hercegovac/images/static3/1098/Image/RussiaFlag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098515">
            <a:off x="4288191" y="3429000"/>
            <a:ext cx="4320480" cy="2884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3284984"/>
            <a:ext cx="2281238" cy="270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kcijski gumb: Naprijed ili dalje 4">
            <a:hlinkClick r:id="" action="ppaction://hlinkshowjump?jump=nextslide" highlightClick="1"/>
          </p:cNvPr>
          <p:cNvSpPr/>
          <p:nvPr/>
        </p:nvSpPr>
        <p:spPr>
          <a:xfrm>
            <a:off x="7956376" y="6381328"/>
            <a:ext cx="360040" cy="28803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1639285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1268760"/>
            <a:ext cx="8229600" cy="4525963"/>
          </a:xfrm>
        </p:spPr>
        <p:txBody>
          <a:bodyPr>
            <a:normAutofit/>
          </a:bodyPr>
          <a:lstStyle/>
          <a:p>
            <a:r>
              <a:rPr lang="hr-HR" dirty="0" smtClean="0"/>
              <a:t>glavni </a:t>
            </a:r>
            <a:r>
              <a:rPr lang="hr-HR" dirty="0"/>
              <a:t>i najmnogoljudniji grad Rusije</a:t>
            </a:r>
          </a:p>
          <a:p>
            <a:endParaRPr lang="hr-HR" dirty="0" smtClean="0"/>
          </a:p>
          <a:p>
            <a:r>
              <a:rPr lang="hr-HR" dirty="0" smtClean="0"/>
              <a:t>značajno </a:t>
            </a:r>
            <a:r>
              <a:rPr lang="hr-HR" dirty="0"/>
              <a:t>je političko, ekonomsko, kulturno, znanstveno, vjersko, financijsko, obrazovno i prometno središte Rusije i </a:t>
            </a:r>
            <a:r>
              <a:rPr lang="hr-HR" dirty="0" smtClean="0"/>
              <a:t>svijeta</a:t>
            </a:r>
          </a:p>
          <a:p>
            <a:endParaRPr lang="hr-HR" dirty="0"/>
          </a:p>
          <a:p>
            <a:r>
              <a:rPr lang="pl-PL" dirty="0" smtClean="0"/>
              <a:t>prema </a:t>
            </a:r>
            <a:r>
              <a:rPr lang="pl-PL" dirty="0"/>
              <a:t>broju stanovnika je 7. najveće gradsko područje na </a:t>
            </a:r>
            <a:r>
              <a:rPr lang="pl-PL" dirty="0" smtClean="0"/>
              <a:t>svijetu</a:t>
            </a:r>
          </a:p>
          <a:p>
            <a:endParaRPr lang="pl-PL" dirty="0"/>
          </a:p>
          <a:p>
            <a:r>
              <a:rPr lang="pl-PL" dirty="0" smtClean="0"/>
              <a:t>smatra </a:t>
            </a:r>
            <a:r>
              <a:rPr lang="pl-PL" dirty="0"/>
              <a:t>se „Alfa globalnim gradom”</a:t>
            </a:r>
          </a:p>
          <a:p>
            <a:endParaRPr lang="pl-PL" dirty="0" smtClean="0"/>
          </a:p>
          <a:p>
            <a:endParaRPr lang="pl-PL" dirty="0"/>
          </a:p>
          <a:p>
            <a:endParaRPr lang="pl-PL" dirty="0"/>
          </a:p>
          <a:p>
            <a:endParaRPr lang="hr-HR" dirty="0"/>
          </a:p>
          <a:p>
            <a:endParaRPr lang="hr-H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/>
          <a:lstStyle/>
          <a:p>
            <a:r>
              <a:rPr lang="hr-HR" dirty="0" smtClean="0"/>
              <a:t>O Moskvi</a:t>
            </a:r>
            <a:endParaRPr lang="hr-H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24884" y="4581525"/>
            <a:ext cx="1944687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kcijski gumb: Naprijed ili dalje 4">
            <a:hlinkClick r:id="" action="ppaction://hlinkshowjump?jump=nextslide" highlightClick="1"/>
          </p:cNvPr>
          <p:cNvSpPr/>
          <p:nvPr/>
        </p:nvSpPr>
        <p:spPr>
          <a:xfrm>
            <a:off x="6084168" y="6597352"/>
            <a:ext cx="288032" cy="2606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9881714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409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hr-HR" dirty="0"/>
              <a:t>1156. godine je princ Jurij Dolgoruki napravio drveni zid i obrambeni jarak oko grada</a:t>
            </a:r>
          </a:p>
          <a:p>
            <a:endParaRPr lang="hr-HR" dirty="0" smtClean="0"/>
          </a:p>
          <a:p>
            <a:r>
              <a:rPr lang="hr-HR" dirty="0" smtClean="0"/>
              <a:t>veliki </a:t>
            </a:r>
            <a:r>
              <a:rPr lang="hr-HR" dirty="0"/>
              <a:t>knez Petar Danilovič Kalita, kojeg je 1333. godine veliki kan priznao za vrhovnog poglavara Rusije, dao je utvrditi grad</a:t>
            </a:r>
          </a:p>
          <a:p>
            <a:endParaRPr lang="hr-HR" dirty="0" smtClean="0"/>
          </a:p>
          <a:p>
            <a:r>
              <a:rPr lang="hr-HR" dirty="0" smtClean="0"/>
              <a:t>u</a:t>
            </a:r>
            <a:r>
              <a:rPr lang="vi-VN" dirty="0" smtClean="0"/>
              <a:t>tvrđenje </a:t>
            </a:r>
            <a:r>
              <a:rPr lang="vi-VN" dirty="0"/>
              <a:t>je nazvano Kremlj</a:t>
            </a:r>
          </a:p>
          <a:p>
            <a:endParaRPr lang="hr-HR" dirty="0" smtClean="0"/>
          </a:p>
          <a:p>
            <a:r>
              <a:rPr lang="vi-VN" dirty="0"/>
              <a:t>Kremlj je ograđen ciglenim zidom, s pet ulaznih dveri, visokim </a:t>
            </a:r>
            <a:r>
              <a:rPr lang="vi-VN" dirty="0" smtClean="0"/>
              <a:t>20</a:t>
            </a:r>
            <a:r>
              <a:rPr lang="hr-HR" dirty="0" smtClean="0"/>
              <a:t> </a:t>
            </a:r>
            <a:r>
              <a:rPr lang="vi-VN" dirty="0" smtClean="0"/>
              <a:t>m</a:t>
            </a:r>
            <a:r>
              <a:rPr lang="vi-VN" dirty="0"/>
              <a:t>, te dugačkim 2.6 km </a:t>
            </a:r>
          </a:p>
          <a:p>
            <a:endParaRPr lang="hr-H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/>
          <a:lstStyle/>
          <a:p>
            <a:r>
              <a:rPr lang="hr-HR" dirty="0" smtClean="0"/>
              <a:t>Povijest</a:t>
            </a:r>
            <a:endParaRPr lang="hr-HR" dirty="0"/>
          </a:p>
        </p:txBody>
      </p:sp>
      <p:sp>
        <p:nvSpPr>
          <p:cNvPr id="5" name="Akcijski gumb: Naprijed ili dalje 4">
            <a:hlinkClick r:id="" action="ppaction://hlinkshowjump?jump=nextslide" highlightClick="1"/>
          </p:cNvPr>
          <p:cNvSpPr/>
          <p:nvPr/>
        </p:nvSpPr>
        <p:spPr>
          <a:xfrm>
            <a:off x="7380312" y="6381328"/>
            <a:ext cx="504056" cy="28803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286979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260648"/>
            <a:ext cx="8229600" cy="4525963"/>
          </a:xfrm>
        </p:spPr>
        <p:txBody>
          <a:bodyPr/>
          <a:lstStyle/>
          <a:p>
            <a:r>
              <a:rPr lang="hr-HR" dirty="0" smtClean="0"/>
              <a:t>unutar </a:t>
            </a:r>
            <a:r>
              <a:rPr lang="hr-HR" dirty="0"/>
              <a:t>Kremlja se nalaze zgrade vlade, Patrijarhova palača, Kremaljska palača te nekoliko </a:t>
            </a:r>
            <a:r>
              <a:rPr lang="hr-HR" dirty="0" smtClean="0"/>
              <a:t>katedrala</a:t>
            </a:r>
          </a:p>
          <a:p>
            <a:endParaRPr lang="hr-HR" dirty="0"/>
          </a:p>
          <a:p>
            <a:r>
              <a:rPr lang="hr-HR" dirty="0"/>
              <a:t>Moskva i Kremlj su više puta napadani, razarani i paljeni,ali su ubrzo bili obnovljeni</a:t>
            </a:r>
          </a:p>
          <a:p>
            <a:endParaRPr lang="hr-HR" dirty="0"/>
          </a:p>
          <a:p>
            <a:r>
              <a:rPr lang="hr-HR" dirty="0"/>
              <a:t>Kremlj je danas sjedište Ruske Vlade i predsjednika Putina</a:t>
            </a:r>
          </a:p>
          <a:p>
            <a:endParaRPr lang="hr-HR" dirty="0"/>
          </a:p>
          <a:p>
            <a:endParaRPr lang="hr-H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74066" y="3937000"/>
            <a:ext cx="4389437" cy="292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7504" y="4653136"/>
            <a:ext cx="284885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6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Kremlj</a:t>
            </a:r>
            <a:endParaRPr lang="en-US" sz="6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56362" y="4792796"/>
            <a:ext cx="1865313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Akcijski gumb: Naprijed ili dalje 5">
            <a:hlinkClick r:id="" action="ppaction://hlinkshowjump?jump=nextslide" highlightClick="1"/>
          </p:cNvPr>
          <p:cNvSpPr/>
          <p:nvPr/>
        </p:nvSpPr>
        <p:spPr>
          <a:xfrm>
            <a:off x="3995936" y="6597352"/>
            <a:ext cx="288032" cy="2606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5236485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69168" y="1412776"/>
            <a:ext cx="8229600" cy="4525963"/>
          </a:xfrm>
        </p:spPr>
        <p:txBody>
          <a:bodyPr/>
          <a:lstStyle/>
          <a:p>
            <a:r>
              <a:rPr lang="hr-HR" dirty="0"/>
              <a:t>Crkva Vasilija </a:t>
            </a:r>
            <a:r>
              <a:rPr lang="hr-HR" dirty="0" smtClean="0"/>
              <a:t>Blaženog</a:t>
            </a:r>
          </a:p>
          <a:p>
            <a:endParaRPr lang="hr-HR" dirty="0"/>
          </a:p>
          <a:p>
            <a:r>
              <a:rPr lang="hr-HR" dirty="0"/>
              <a:t>Boljšoj teatr</a:t>
            </a:r>
          </a:p>
          <a:p>
            <a:endParaRPr lang="hr-HR" dirty="0" smtClean="0"/>
          </a:p>
          <a:p>
            <a:r>
              <a:rPr lang="hr-HR" dirty="0"/>
              <a:t>Crveni trg</a:t>
            </a:r>
          </a:p>
          <a:p>
            <a:endParaRPr lang="hr-HR" dirty="0" smtClean="0"/>
          </a:p>
          <a:p>
            <a:r>
              <a:rPr lang="hr-HR" dirty="0" smtClean="0"/>
              <a:t>Crkva Svetog Krista Spasitelja</a:t>
            </a:r>
          </a:p>
          <a:p>
            <a:endParaRPr lang="hr-HR" dirty="0"/>
          </a:p>
          <a:p>
            <a:pPr marL="109728" indent="0">
              <a:buNone/>
            </a:pPr>
            <a:endParaRPr lang="hr-H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855" y="39111"/>
            <a:ext cx="8229600" cy="1143000"/>
          </a:xfrm>
        </p:spPr>
        <p:txBody>
          <a:bodyPr/>
          <a:lstStyle/>
          <a:p>
            <a:r>
              <a:rPr lang="hr-HR" dirty="0" smtClean="0"/>
              <a:t>Znamenitosti</a:t>
            </a:r>
            <a:endParaRPr lang="hr-H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5936" y="0"/>
            <a:ext cx="2371725" cy="151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80175" y="0"/>
            <a:ext cx="2663825" cy="355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02223" y="2204864"/>
            <a:ext cx="2590800" cy="178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00884" y="4365104"/>
            <a:ext cx="2316014" cy="2316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ight Arrow 3"/>
          <p:cNvSpPr/>
          <p:nvPr/>
        </p:nvSpPr>
        <p:spPr>
          <a:xfrm rot="582995">
            <a:off x="4583676" y="1790708"/>
            <a:ext cx="1928439" cy="3022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80643"/>
            <a:ext cx="3956411" cy="1784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3197" y="3082343"/>
            <a:ext cx="1158875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Bent Arrow 4"/>
          <p:cNvSpPr/>
          <p:nvPr/>
        </p:nvSpPr>
        <p:spPr>
          <a:xfrm flipV="1">
            <a:off x="3150976" y="4688223"/>
            <a:ext cx="2842047" cy="834888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  <p:sp>
        <p:nvSpPr>
          <p:cNvPr id="12" name="Akcijski gumb: Naprijed ili dalje 11">
            <a:hlinkClick r:id="" action="ppaction://hlinkshowjump?jump=nextslide" highlightClick="1"/>
          </p:cNvPr>
          <p:cNvSpPr/>
          <p:nvPr/>
        </p:nvSpPr>
        <p:spPr>
          <a:xfrm>
            <a:off x="8532440" y="6381328"/>
            <a:ext cx="360040" cy="28803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52385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7504" y="260648"/>
            <a:ext cx="8229600" cy="4680520"/>
          </a:xfrm>
        </p:spPr>
        <p:txBody>
          <a:bodyPr/>
          <a:lstStyle/>
          <a:p>
            <a:r>
              <a:rPr lang="hr-HR" dirty="0"/>
              <a:t>Crkva Uzašašća u Kolomenskoju</a:t>
            </a:r>
          </a:p>
          <a:p>
            <a:endParaRPr lang="hr-HR" dirty="0" smtClean="0"/>
          </a:p>
          <a:p>
            <a:r>
              <a:rPr lang="hr-HR" dirty="0"/>
              <a:t>Toranj Ostankino</a:t>
            </a:r>
          </a:p>
          <a:p>
            <a:endParaRPr lang="hr-HR" dirty="0" smtClean="0"/>
          </a:p>
          <a:p>
            <a:r>
              <a:rPr lang="hr-HR" dirty="0"/>
              <a:t>Spomenik osvajačima svemira</a:t>
            </a:r>
          </a:p>
          <a:p>
            <a:endParaRPr lang="hr-HR" dirty="0" smtClean="0"/>
          </a:p>
          <a:p>
            <a:r>
              <a:rPr lang="hr-HR" dirty="0"/>
              <a:t>Staljinovi </a:t>
            </a:r>
            <a:r>
              <a:rPr lang="hr-HR" dirty="0" smtClean="0"/>
              <a:t>neboderi</a:t>
            </a:r>
          </a:p>
          <a:p>
            <a:endParaRPr lang="hr-HR" dirty="0"/>
          </a:p>
          <a:p>
            <a:r>
              <a:rPr lang="hr-HR" dirty="0" smtClean="0"/>
              <a:t>Novodjevičanski manastir</a:t>
            </a:r>
          </a:p>
          <a:p>
            <a:endParaRPr lang="hr-H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7907" y="116632"/>
            <a:ext cx="2792413" cy="2268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509565"/>
            <a:ext cx="2072258" cy="309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99918" y="2601191"/>
            <a:ext cx="2505537" cy="1494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08281" y="4539853"/>
            <a:ext cx="3048000" cy="206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4449763"/>
            <a:ext cx="2090737" cy="2408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Bent Arrow 3"/>
          <p:cNvSpPr/>
          <p:nvPr/>
        </p:nvSpPr>
        <p:spPr>
          <a:xfrm flipV="1">
            <a:off x="4532281" y="667513"/>
            <a:ext cx="1584176" cy="55820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  <p:sp>
        <p:nvSpPr>
          <p:cNvPr id="5" name="Bent Arrow 4"/>
          <p:cNvSpPr/>
          <p:nvPr/>
        </p:nvSpPr>
        <p:spPr>
          <a:xfrm rot="2097428">
            <a:off x="3341378" y="1984579"/>
            <a:ext cx="4492063" cy="898778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 rot="3058998">
            <a:off x="4101961" y="2517224"/>
            <a:ext cx="608353" cy="5629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Right Arrow 6"/>
          <p:cNvSpPr/>
          <p:nvPr/>
        </p:nvSpPr>
        <p:spPr>
          <a:xfrm rot="7814958">
            <a:off x="1997068" y="4508717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Circular Arrow 7"/>
          <p:cNvSpPr/>
          <p:nvPr/>
        </p:nvSpPr>
        <p:spPr>
          <a:xfrm rot="3556135">
            <a:off x="3022892" y="3172194"/>
            <a:ext cx="2354681" cy="1928642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  <p:sp>
        <p:nvSpPr>
          <p:cNvPr id="13" name="Akcijski gumb: Naprijed ili dalje 12">
            <a:hlinkClick r:id="" action="ppaction://hlinkshowjump?jump=nextslide" highlightClick="1"/>
          </p:cNvPr>
          <p:cNvSpPr/>
          <p:nvPr/>
        </p:nvSpPr>
        <p:spPr>
          <a:xfrm>
            <a:off x="6300192" y="6453336"/>
            <a:ext cx="432048" cy="40466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0563326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7504" y="1196753"/>
            <a:ext cx="7632848" cy="4392488"/>
          </a:xfrm>
        </p:spPr>
        <p:txBody>
          <a:bodyPr>
            <a:normAutofit lnSpcReduction="10000"/>
          </a:bodyPr>
          <a:lstStyle/>
          <a:p>
            <a:r>
              <a:rPr lang="hr-HR" dirty="0" smtClean="0"/>
              <a:t>u</a:t>
            </a:r>
            <a:r>
              <a:rPr lang="hr-HR" dirty="0" smtClean="0"/>
              <a:t> </a:t>
            </a:r>
            <a:r>
              <a:rPr lang="sv-SE" dirty="0" smtClean="0"/>
              <a:t>Moskvi </a:t>
            </a:r>
            <a:r>
              <a:rPr lang="sv-SE" dirty="0"/>
              <a:t>ima 1696 srednjih škola i 91 </a:t>
            </a:r>
            <a:r>
              <a:rPr lang="sv-SE" dirty="0" smtClean="0"/>
              <a:t>fakultet</a:t>
            </a:r>
            <a:endParaRPr lang="hr-HR" dirty="0" smtClean="0"/>
          </a:p>
          <a:p>
            <a:endParaRPr lang="hr-HR" dirty="0"/>
          </a:p>
          <a:p>
            <a:r>
              <a:rPr lang="hr-HR" dirty="0" smtClean="0"/>
              <a:t>javna </a:t>
            </a:r>
            <a:r>
              <a:rPr lang="hr-HR" dirty="0"/>
              <a:t>državna povijesna knjižnica Rusije, osnovana 1863., najveća je knjižnica specijalizirana za povijest </a:t>
            </a:r>
            <a:r>
              <a:rPr lang="hr-HR" dirty="0" smtClean="0"/>
              <a:t>Rusije</a:t>
            </a:r>
          </a:p>
          <a:p>
            <a:endParaRPr lang="hr-HR" dirty="0"/>
          </a:p>
          <a:p>
            <a:r>
              <a:rPr lang="hr-HR" dirty="0" smtClean="0"/>
              <a:t>zbirka </a:t>
            </a:r>
            <a:r>
              <a:rPr lang="hr-HR" dirty="0"/>
              <a:t>sadrži 4 milijuna </a:t>
            </a:r>
            <a:r>
              <a:rPr lang="hr-HR" dirty="0" smtClean="0"/>
              <a:t>knjiga na </a:t>
            </a:r>
            <a:r>
              <a:rPr lang="hr-HR" dirty="0"/>
              <a:t>112 jezika </a:t>
            </a:r>
            <a:r>
              <a:rPr lang="hr-HR" dirty="0" smtClean="0"/>
              <a:t>uglavnom </a:t>
            </a:r>
            <a:r>
              <a:rPr lang="hr-HR" dirty="0"/>
              <a:t>o ruskoj i svjetskoj povijesti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Znanost i obrazovanje</a:t>
            </a:r>
            <a:endParaRPr lang="hr-H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902317"/>
            <a:ext cx="2808312" cy="1972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kcijski gumb: Naprijed ili dalje 4">
            <a:hlinkClick r:id="" action="ppaction://hlinkshowjump?jump=nextslide" highlightClick="1"/>
          </p:cNvPr>
          <p:cNvSpPr/>
          <p:nvPr/>
        </p:nvSpPr>
        <p:spPr>
          <a:xfrm>
            <a:off x="8676456" y="6381328"/>
            <a:ext cx="467544" cy="47667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655368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173</TotalTime>
  <Words>485</Words>
  <Application>Microsoft Office PowerPoint</Application>
  <PresentationFormat>Prikaz na zaslonu (4:3)</PresentationFormat>
  <Paragraphs>119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15</vt:i4>
      </vt:variant>
    </vt:vector>
  </HeadingPairs>
  <TitlesOfParts>
    <vt:vector size="16" baseType="lpstr">
      <vt:lpstr>Concourse</vt:lpstr>
      <vt:lpstr>Moskva</vt:lpstr>
      <vt:lpstr>O Rusiji</vt:lpstr>
      <vt:lpstr>Slajd 3</vt:lpstr>
      <vt:lpstr>O Moskvi</vt:lpstr>
      <vt:lpstr>Povijest</vt:lpstr>
      <vt:lpstr>Slajd 6</vt:lpstr>
      <vt:lpstr>Znamenitosti</vt:lpstr>
      <vt:lpstr>Slajd 8</vt:lpstr>
      <vt:lpstr>Znanost i obrazovanje</vt:lpstr>
      <vt:lpstr>Kultura</vt:lpstr>
      <vt:lpstr>Slajd 11</vt:lpstr>
      <vt:lpstr>Sport</vt:lpstr>
      <vt:lpstr>Hrana i pića</vt:lpstr>
      <vt:lpstr>Zanimljivosti</vt:lpstr>
      <vt:lpstr>Slajd 15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Moskva</dc:title>
  <dc:creator>Dora Dolski</dc:creator>
  <cp:lastModifiedBy>skola</cp:lastModifiedBy>
  <cp:revision>16</cp:revision>
  <dcterms:created xsi:type="dcterms:W3CDTF">2014-03-05T12:56:07Z</dcterms:created>
  <dcterms:modified xsi:type="dcterms:W3CDTF">2014-03-20T09:49:54Z</dcterms:modified>
</cp:coreProperties>
</file>