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20.3.2014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e9233e800f8e865361cb45573014b84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1" y="165668"/>
            <a:ext cx="9105769" cy="65036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hr-HR" sz="6000" b="1" dirty="0" smtClean="0">
                <a:solidFill>
                  <a:schemeClr val="bg1"/>
                </a:solidFill>
              </a:rPr>
              <a:t>NJEMAČKA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chemeClr val="bg1"/>
                </a:solidFill>
              </a:rPr>
              <a:t> jedna je od dvije crkve na </a:t>
            </a:r>
            <a:r>
              <a:rPr lang="hr-HR" sz="3600" dirty="0" err="1" smtClean="0">
                <a:solidFill>
                  <a:schemeClr val="bg1"/>
                </a:solidFill>
              </a:rPr>
              <a:t>Gendarmen</a:t>
            </a:r>
            <a:r>
              <a:rPr lang="hr-HR" sz="3600" dirty="0" smtClean="0">
                <a:solidFill>
                  <a:schemeClr val="bg1"/>
                </a:solidFill>
              </a:rPr>
              <a:t> Marktu, prekrasnom berlinskom trgu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err="1" smtClean="0">
                <a:solidFill>
                  <a:schemeClr val="bg1"/>
                </a:solidFill>
              </a:rPr>
              <a:t>Deutscher</a:t>
            </a:r>
            <a:r>
              <a:rPr lang="hr-HR" sz="4400" dirty="0" smtClean="0">
                <a:solidFill>
                  <a:schemeClr val="bg1"/>
                </a:solidFill>
              </a:rPr>
              <a:t> Dom</a:t>
            </a:r>
            <a:r>
              <a:rPr lang="hr-HR" sz="4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hr-HR" dirty="0"/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erlin,_Mitte,_Bebelplatz,_Hedwigskathedral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j</a:t>
            </a:r>
            <a:r>
              <a:rPr lang="vi-VN" sz="3600" b="1" dirty="0" smtClean="0">
                <a:solidFill>
                  <a:srgbClr val="FF0000"/>
                </a:solidFill>
              </a:rPr>
              <a:t>edna </a:t>
            </a:r>
            <a:r>
              <a:rPr lang="vi-VN" sz="3600" b="1" dirty="0" smtClean="0">
                <a:solidFill>
                  <a:srgbClr val="FF0000"/>
                </a:solidFill>
              </a:rPr>
              <a:t>od najbolje skrivanih berlinskih </a:t>
            </a:r>
            <a:r>
              <a:rPr lang="vi-VN" sz="3600" b="1" dirty="0" smtClean="0">
                <a:solidFill>
                  <a:srgbClr val="FF0000"/>
                </a:solidFill>
              </a:rPr>
              <a:t>tajni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sz="3600" b="1" dirty="0" smtClean="0">
              <a:solidFill>
                <a:srgbClr val="FF0000"/>
              </a:solidFill>
            </a:endParaRPr>
          </a:p>
          <a:p>
            <a:r>
              <a:rPr lang="vi-VN" sz="3600" b="1" dirty="0" smtClean="0">
                <a:solidFill>
                  <a:srgbClr val="FF0000"/>
                </a:solidFill>
              </a:rPr>
              <a:t> Katedrala je sv. </a:t>
            </a:r>
            <a:r>
              <a:rPr lang="vi-VN" sz="3600" b="1" dirty="0" smtClean="0">
                <a:solidFill>
                  <a:srgbClr val="FF0000"/>
                </a:solidFill>
              </a:rPr>
              <a:t>Hedwige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sz="3600" b="1" dirty="0" smtClean="0">
              <a:solidFill>
                <a:srgbClr val="FF0000"/>
              </a:solidFill>
            </a:endParaRPr>
          </a:p>
          <a:p>
            <a:r>
              <a:rPr lang="vi-VN" sz="3600" b="1" dirty="0" smtClean="0">
                <a:solidFill>
                  <a:srgbClr val="FF0000"/>
                </a:solidFill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</a:rPr>
              <a:t>prva katolička crkva podignuta u Berlinu nakon </a:t>
            </a:r>
            <a:r>
              <a:rPr lang="hr-HR" sz="3600" b="1" dirty="0" smtClean="0">
                <a:solidFill>
                  <a:srgbClr val="FF0000"/>
                </a:solidFill>
              </a:rPr>
              <a:t>r</a:t>
            </a:r>
            <a:r>
              <a:rPr lang="vi-VN" sz="3600" b="1" dirty="0" smtClean="0">
                <a:solidFill>
                  <a:srgbClr val="FF0000"/>
                </a:solidFill>
              </a:rPr>
              <a:t>eformacije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sz="3600" b="1" dirty="0" smtClean="0">
              <a:solidFill>
                <a:srgbClr val="FF0000"/>
              </a:solidFill>
            </a:endParaRPr>
          </a:p>
          <a:p>
            <a:r>
              <a:rPr lang="hr-HR" sz="3600" b="1" dirty="0" smtClean="0">
                <a:solidFill>
                  <a:srgbClr val="FF0000"/>
                </a:solidFill>
              </a:rPr>
              <a:t>s</a:t>
            </a:r>
            <a:r>
              <a:rPr lang="vi-VN" sz="3600" b="1" dirty="0" smtClean="0">
                <a:solidFill>
                  <a:srgbClr val="FF0000"/>
                </a:solidFill>
              </a:rPr>
              <a:t>agrađena uz </a:t>
            </a:r>
            <a:r>
              <a:rPr lang="vi-VN" sz="3600" b="1" dirty="0" smtClean="0">
                <a:solidFill>
                  <a:srgbClr val="FF0000"/>
                </a:solidFill>
              </a:rPr>
              <a:t>posebnu dozvolu kralja Friedricha Velikog</a:t>
            </a:r>
            <a:r>
              <a:rPr lang="vi-VN" sz="3600" dirty="0" smtClean="0"/>
              <a:t/>
            </a:r>
            <a:br>
              <a:rPr lang="vi-VN" sz="3600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smtClean="0">
                <a:solidFill>
                  <a:schemeClr val="tx1"/>
                </a:solidFill>
              </a:rPr>
              <a:t>Katedrala sv. </a:t>
            </a:r>
            <a:r>
              <a:rPr lang="hr-HR" sz="4400" dirty="0" err="1" smtClean="0">
                <a:solidFill>
                  <a:schemeClr val="tx1"/>
                </a:solidFill>
              </a:rPr>
              <a:t>Hedwige</a:t>
            </a:r>
            <a:r>
              <a:rPr lang="hr-HR" sz="4400" dirty="0" smtClean="0">
                <a:solidFill>
                  <a:schemeClr val="tx1"/>
                </a:solidFill>
              </a:rPr>
              <a:t/>
            </a:r>
            <a:br>
              <a:rPr lang="hr-HR" sz="4400" dirty="0" smtClean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mijeh-utjece-na-zdravlje-475x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još </a:t>
            </a:r>
            <a:r>
              <a:rPr lang="hr-HR" dirty="0" smtClean="0">
                <a:solidFill>
                  <a:schemeClr val="bg1"/>
                </a:solidFill>
              </a:rPr>
              <a:t>od 1810. </a:t>
            </a:r>
            <a:r>
              <a:rPr lang="hr-HR" dirty="0" err="1" smtClean="0">
                <a:solidFill>
                  <a:schemeClr val="bg1"/>
                </a:solidFill>
              </a:rPr>
              <a:t>Munchen</a:t>
            </a:r>
            <a:r>
              <a:rPr lang="hr-HR" dirty="0" smtClean="0">
                <a:solidFill>
                  <a:schemeClr val="bg1"/>
                </a:solidFill>
              </a:rPr>
              <a:t> je domaćin najvećeg svjetskog festivala </a:t>
            </a:r>
            <a:r>
              <a:rPr lang="hr-HR" dirty="0" smtClean="0">
                <a:solidFill>
                  <a:schemeClr val="bg1"/>
                </a:solidFill>
              </a:rPr>
              <a:t>piva</a:t>
            </a: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 </a:t>
            </a:r>
            <a:r>
              <a:rPr lang="hr-HR" dirty="0" smtClean="0">
                <a:solidFill>
                  <a:schemeClr val="bg1"/>
                </a:solidFill>
              </a:rPr>
              <a:t>godine </a:t>
            </a:r>
            <a:r>
              <a:rPr lang="hr-HR" dirty="0" smtClean="0">
                <a:solidFill>
                  <a:schemeClr val="bg1"/>
                </a:solidFill>
              </a:rPr>
              <a:t>1993. posjetitelji su popili 4,8 milijuna litara </a:t>
            </a:r>
            <a:r>
              <a:rPr lang="hr-HR" dirty="0" smtClean="0">
                <a:solidFill>
                  <a:schemeClr val="bg1"/>
                </a:solidFill>
              </a:rPr>
              <a:t>piva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svakog </a:t>
            </a:r>
            <a:r>
              <a:rPr lang="hr-HR" dirty="0" smtClean="0">
                <a:solidFill>
                  <a:schemeClr val="bg1"/>
                </a:solidFill>
              </a:rPr>
              <a:t>proljeća, u Hannoveru, izlagači iz 50 zemalja prikazuje svoja najnovija dostignuća na najvećem svjetskom sajmu industrije i moderne tehnologije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ZANIMLJIVOSTI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Strelica udesno 3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mijeh-utjece-na-zdravlje-475x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zapadnonjemačka </a:t>
            </a:r>
            <a:r>
              <a:rPr lang="hr-HR" dirty="0" smtClean="0">
                <a:solidFill>
                  <a:schemeClr val="bg1"/>
                </a:solidFill>
              </a:rPr>
              <a:t>nogometna momčad triput je osvojila Svjetski kup: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1954. godine u Bernu,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1974. godine u </a:t>
            </a:r>
            <a:r>
              <a:rPr lang="hr-HR" dirty="0" err="1" smtClean="0">
                <a:solidFill>
                  <a:schemeClr val="bg1"/>
                </a:solidFill>
              </a:rPr>
              <a:t>Munchenu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i 1990. godine.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četrdeset </a:t>
            </a:r>
            <a:r>
              <a:rPr lang="hr-HR" dirty="0" smtClean="0">
                <a:solidFill>
                  <a:schemeClr val="bg1"/>
                </a:solidFill>
              </a:rPr>
              <a:t>milijuna Nijemaca, što je 50% ukupnog stanovništva, na godišnji odmor putuje u </a:t>
            </a:r>
            <a:r>
              <a:rPr lang="hr-HR" dirty="0" smtClean="0">
                <a:solidFill>
                  <a:schemeClr val="bg1"/>
                </a:solidFill>
              </a:rPr>
              <a:t>inozemstvo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trelica udesno 3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mijeh-utjece-na-zdravlje-475x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vi-VN" dirty="0" smtClean="0">
                <a:solidFill>
                  <a:schemeClr val="bg1"/>
                </a:solidFill>
              </a:rPr>
              <a:t>Savezna Republika Njemačka treći je najveći proizvođač automobila na svijetu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err="1" smtClean="0">
                <a:solidFill>
                  <a:schemeClr val="bg1"/>
                </a:solidFill>
              </a:rPr>
              <a:t>Wurst</a:t>
            </a:r>
            <a:r>
              <a:rPr lang="hr-HR" dirty="0" smtClean="0">
                <a:solidFill>
                  <a:schemeClr val="bg1"/>
                </a:solidFill>
              </a:rPr>
              <a:t> (kobasica) njemački je </a:t>
            </a:r>
            <a:r>
              <a:rPr lang="hr-HR" dirty="0" smtClean="0">
                <a:solidFill>
                  <a:schemeClr val="bg1"/>
                </a:solidFill>
              </a:rPr>
              <a:t>specijalitet. Postoji </a:t>
            </a:r>
            <a:r>
              <a:rPr lang="hr-HR" dirty="0" smtClean="0">
                <a:solidFill>
                  <a:schemeClr val="bg1"/>
                </a:solidFill>
              </a:rPr>
              <a:t>oko 1500 vrsta.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Strelica udesno 3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erlin_177166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 vas pripremila: Sandra </a:t>
            </a:r>
            <a:r>
              <a:rPr lang="hr-HR" b="1" dirty="0" err="1" smtClean="0">
                <a:solidFill>
                  <a:schemeClr val="bg1"/>
                </a:solidFill>
              </a:rPr>
              <a:t>Husarek</a:t>
            </a:r>
            <a:r>
              <a:rPr lang="hr-HR" b="1" dirty="0" smtClean="0">
                <a:solidFill>
                  <a:schemeClr val="bg1"/>
                </a:solidFill>
              </a:rPr>
              <a:t>, 8.b</a:t>
            </a: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Literatura:</a:t>
            </a:r>
          </a:p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</a:rPr>
              <a:t>         http</a:t>
            </a:r>
            <a:r>
              <a:rPr lang="hr-HR" b="1" dirty="0" smtClean="0">
                <a:solidFill>
                  <a:schemeClr val="bg1"/>
                </a:solidFill>
              </a:rPr>
              <a:t>://hr.wikipedia.org/</a:t>
            </a:r>
            <a:r>
              <a:rPr lang="hr-HR" b="1" dirty="0" err="1" smtClean="0">
                <a:solidFill>
                  <a:schemeClr val="bg1"/>
                </a:solidFill>
              </a:rPr>
              <a:t>wiki</a:t>
            </a:r>
            <a:r>
              <a:rPr lang="hr-HR" b="1" dirty="0" smtClean="0">
                <a:solidFill>
                  <a:schemeClr val="bg1"/>
                </a:solidFill>
              </a:rPr>
              <a:t>/Berlin</a:t>
            </a: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e9233e800f8e865361cb45573014b84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769" cy="68580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</a:t>
            </a:r>
            <a:r>
              <a:rPr lang="hr-HR" dirty="0" smtClean="0">
                <a:solidFill>
                  <a:schemeClr val="bg1"/>
                </a:solidFill>
              </a:rPr>
              <a:t>alazi </a:t>
            </a:r>
            <a:r>
              <a:rPr lang="hr-HR" dirty="0" smtClean="0">
                <a:solidFill>
                  <a:schemeClr val="bg1"/>
                </a:solidFill>
              </a:rPr>
              <a:t>se u srednjoj Europi 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n</a:t>
            </a:r>
            <a:r>
              <a:rPr lang="hr-HR" dirty="0" smtClean="0">
                <a:solidFill>
                  <a:schemeClr val="bg1"/>
                </a:solidFill>
              </a:rPr>
              <a:t>a </a:t>
            </a:r>
            <a:r>
              <a:rPr lang="hr-HR" dirty="0" smtClean="0">
                <a:solidFill>
                  <a:schemeClr val="bg1"/>
                </a:solidFill>
              </a:rPr>
              <a:t>sjeveru graniči sa Sjevernim morem, Danskom i Baltikom, na istoku s Poljskom i Češkom, na jugu s Austrijom i Švicarskom, a na zapadu </a:t>
            </a:r>
            <a:r>
              <a:rPr lang="hr-HR" dirty="0" smtClean="0">
                <a:solidFill>
                  <a:schemeClr val="bg1"/>
                </a:solidFill>
              </a:rPr>
              <a:t>s Francuskom</a:t>
            </a:r>
            <a:r>
              <a:rPr lang="hr-HR" dirty="0" smtClean="0">
                <a:solidFill>
                  <a:schemeClr val="bg1"/>
                </a:solidFill>
              </a:rPr>
              <a:t>, Luksemburgom, 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  Belgijom</a:t>
            </a:r>
            <a:r>
              <a:rPr lang="hr-HR" dirty="0" smtClean="0">
                <a:solidFill>
                  <a:schemeClr val="bg1"/>
                </a:solidFill>
              </a:rPr>
              <a:t> i  </a:t>
            </a:r>
            <a:r>
              <a:rPr lang="hr-HR" dirty="0" smtClean="0">
                <a:solidFill>
                  <a:schemeClr val="bg1"/>
                </a:solidFill>
              </a:rPr>
              <a:t>Nizozemskom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Položaj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e9233e800f8e865361cb45573014b84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24" cy="68580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službeni </a:t>
            </a:r>
            <a:r>
              <a:rPr lang="hr-HR" dirty="0" smtClean="0">
                <a:solidFill>
                  <a:schemeClr val="bg1"/>
                </a:solidFill>
              </a:rPr>
              <a:t>jezik- njemački 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glavni </a:t>
            </a:r>
            <a:r>
              <a:rPr lang="hr-HR" dirty="0" smtClean="0">
                <a:solidFill>
                  <a:schemeClr val="bg1"/>
                </a:solidFill>
              </a:rPr>
              <a:t>grab- </a:t>
            </a:r>
            <a:r>
              <a:rPr lang="hr-HR" dirty="0" smtClean="0">
                <a:solidFill>
                  <a:schemeClr val="bg1"/>
                </a:solidFill>
              </a:rPr>
              <a:t>Berlin 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</a:t>
            </a:r>
            <a:r>
              <a:rPr lang="hr-HR" dirty="0" smtClean="0">
                <a:solidFill>
                  <a:schemeClr val="bg1"/>
                </a:solidFill>
              </a:rPr>
              <a:t>predsjednik </a:t>
            </a:r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err="1" smtClean="0">
                <a:solidFill>
                  <a:schemeClr val="bg1"/>
                </a:solidFill>
              </a:rPr>
              <a:t>Joachim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Gauck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</a:t>
            </a:r>
            <a:r>
              <a:rPr lang="hr-HR" dirty="0" smtClean="0">
                <a:solidFill>
                  <a:schemeClr val="bg1"/>
                </a:solidFill>
              </a:rPr>
              <a:t>površina </a:t>
            </a:r>
            <a:r>
              <a:rPr lang="hr-HR" dirty="0" smtClean="0">
                <a:solidFill>
                  <a:schemeClr val="bg1"/>
                </a:solidFill>
              </a:rPr>
              <a:t>- 357.050 </a:t>
            </a:r>
            <a:r>
              <a:rPr lang="hr-HR" dirty="0" smtClean="0">
                <a:solidFill>
                  <a:schemeClr val="bg1"/>
                </a:solidFill>
              </a:rPr>
              <a:t>km</a:t>
            </a:r>
            <a:r>
              <a:rPr lang="hr-HR" baseline="30000" dirty="0" smtClean="0">
                <a:solidFill>
                  <a:schemeClr val="bg1"/>
                </a:solidFill>
              </a:rPr>
              <a:t>2</a:t>
            </a:r>
          </a:p>
          <a:p>
            <a:pPr>
              <a:buNone/>
            </a:pPr>
            <a:endParaRPr lang="hr-HR" baseline="30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82,422.299 stanovnika 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</a:t>
            </a:r>
            <a:r>
              <a:rPr lang="hr-HR" dirty="0" smtClean="0">
                <a:solidFill>
                  <a:schemeClr val="bg1"/>
                </a:solidFill>
              </a:rPr>
              <a:t>valuta- </a:t>
            </a:r>
            <a:r>
              <a:rPr lang="hr-HR" dirty="0" smtClean="0">
                <a:solidFill>
                  <a:schemeClr val="bg1"/>
                </a:solidFill>
              </a:rPr>
              <a:t>euro (€) 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5699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Općenito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 descr="Njemac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008719" cy="2699539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2195736" y="1196752"/>
            <a:ext cx="46085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GRB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9" name="Strelica udesno 8">
            <a:hlinkClick r:id="rId4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e9233e800f8e865361cb45573014b84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24" cy="68580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demokratska </a:t>
            </a:r>
            <a:r>
              <a:rPr lang="hr-HR" dirty="0" smtClean="0">
                <a:solidFill>
                  <a:schemeClr val="bg1"/>
                </a:solidFill>
              </a:rPr>
              <a:t>parlamentarna savezna </a:t>
            </a:r>
            <a:r>
              <a:rPr lang="hr-HR" dirty="0" smtClean="0">
                <a:solidFill>
                  <a:schemeClr val="bg1"/>
                </a:solidFill>
              </a:rPr>
              <a:t>država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s</a:t>
            </a:r>
            <a:r>
              <a:rPr lang="hr-HR" dirty="0" smtClean="0">
                <a:solidFill>
                  <a:schemeClr val="bg1"/>
                </a:solidFill>
              </a:rPr>
              <a:t>astoji </a:t>
            </a:r>
            <a:r>
              <a:rPr lang="hr-HR" dirty="0" smtClean="0">
                <a:solidFill>
                  <a:schemeClr val="bg1"/>
                </a:solidFill>
              </a:rPr>
              <a:t>se od 13 saveznih država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pic>
        <p:nvPicPr>
          <p:cNvPr id="5" name="Slika 4" descr="280px-Germany_Laender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1088">
            <a:off x="5672705" y="2233738"/>
            <a:ext cx="3113904" cy="4237134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berlin_by_night_ii_by_zwanz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" y="0"/>
            <a:ext cx="9143516" cy="68580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1"/>
                </a:solidFill>
              </a:rPr>
              <a:t>n</a:t>
            </a:r>
            <a:r>
              <a:rPr lang="hr-HR" sz="3600" dirty="0" smtClean="0">
                <a:solidFill>
                  <a:schemeClr val="bg1"/>
                </a:solidFill>
              </a:rPr>
              <a:t>ajveći </a:t>
            </a:r>
            <a:r>
              <a:rPr lang="hr-HR" sz="3600" dirty="0" smtClean="0">
                <a:solidFill>
                  <a:schemeClr val="bg1"/>
                </a:solidFill>
              </a:rPr>
              <a:t>i glavni grad Njemačke </a:t>
            </a:r>
            <a:endParaRPr lang="hr-HR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sz="3600" dirty="0" smtClean="0">
              <a:solidFill>
                <a:schemeClr val="bg1"/>
              </a:solidFill>
            </a:endParaRPr>
          </a:p>
          <a:p>
            <a:r>
              <a:rPr lang="hr-HR" sz="3600" dirty="0" smtClean="0">
                <a:solidFill>
                  <a:schemeClr val="bg1"/>
                </a:solidFill>
              </a:rPr>
              <a:t>2 najveći grad u Europi </a:t>
            </a:r>
            <a:endParaRPr lang="hr-HR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sz="3600" dirty="0" smtClean="0">
              <a:solidFill>
                <a:schemeClr val="bg1"/>
              </a:solidFill>
            </a:endParaRPr>
          </a:p>
          <a:p>
            <a:r>
              <a:rPr lang="hr-HR" sz="3600" dirty="0" smtClean="0">
                <a:solidFill>
                  <a:schemeClr val="bg1"/>
                </a:solidFill>
              </a:rPr>
              <a:t>smješten </a:t>
            </a:r>
            <a:r>
              <a:rPr lang="hr-HR" sz="3600" dirty="0" smtClean="0">
                <a:solidFill>
                  <a:schemeClr val="bg1"/>
                </a:solidFill>
              </a:rPr>
              <a:t>na rijekama </a:t>
            </a:r>
            <a:r>
              <a:rPr lang="hr-HR" sz="3600" dirty="0" err="1" smtClean="0">
                <a:solidFill>
                  <a:schemeClr val="bg1"/>
                </a:solidFill>
              </a:rPr>
              <a:t>Spree</a:t>
            </a:r>
            <a:r>
              <a:rPr lang="hr-HR" sz="3600" dirty="0" smtClean="0">
                <a:solidFill>
                  <a:schemeClr val="bg1"/>
                </a:solidFill>
              </a:rPr>
              <a:t> i Havel na sjeveroistoku Njemačke 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BERLIN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Strelica udesno 6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erlin_by_night_ii_by_zwanz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radonačelink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Klaus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Wowereit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ovršina- 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891.85 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km²</a:t>
            </a:r>
          </a:p>
          <a:p>
            <a:pPr>
              <a:buNone/>
            </a:pP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3.392.026  stanovnika</a:t>
            </a:r>
          </a:p>
          <a:p>
            <a:endParaRPr lang="hr-HR" sz="2800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Općenito 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erlin_by_night_ii_by_zwanz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23" y="0"/>
            <a:ext cx="9110277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Berlinska katedrala 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Brandenburška 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vrata</a:t>
            </a:r>
          </a:p>
          <a:p>
            <a:pPr>
              <a:buNone/>
            </a:pP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Deutscher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Dom</a:t>
            </a:r>
          </a:p>
          <a:p>
            <a:pPr>
              <a:buNone/>
            </a:pP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Katedrala sv. </a:t>
            </a:r>
            <a:r>
              <a:rPr lang="hr-HR" sz="3600" dirty="0" err="1" smtClean="0">
                <a:solidFill>
                  <a:schemeClr val="bg1">
                    <a:lumMod val="95000"/>
                  </a:schemeClr>
                </a:solidFill>
              </a:rPr>
              <a:t>Hedwige</a:t>
            </a:r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Kulturne znamenitosti 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001365131_l_0_yysq0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rgbClr val="FF0000"/>
                </a:solidFill>
              </a:rPr>
              <a:t>najveća  </a:t>
            </a:r>
            <a:r>
              <a:rPr lang="hr-HR" sz="3600" dirty="0" smtClean="0">
                <a:solidFill>
                  <a:srgbClr val="FF0000"/>
                </a:solidFill>
              </a:rPr>
              <a:t>gradska crkva i sjedište protestantske crkve u </a:t>
            </a:r>
            <a:r>
              <a:rPr lang="hr-HR" sz="3600" dirty="0" smtClean="0">
                <a:solidFill>
                  <a:srgbClr val="FF0000"/>
                </a:solidFill>
              </a:rPr>
              <a:t>Njemačkoj</a:t>
            </a:r>
          </a:p>
          <a:p>
            <a:pPr>
              <a:buNone/>
            </a:pPr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>
                <a:solidFill>
                  <a:srgbClr val="FF0000"/>
                </a:solidFill>
              </a:rPr>
              <a:t>n</a:t>
            </a:r>
            <a:r>
              <a:rPr lang="hr-HR" sz="3600" dirty="0" smtClean="0">
                <a:solidFill>
                  <a:srgbClr val="FF0000"/>
                </a:solidFill>
              </a:rPr>
              <a:t>jeni </a:t>
            </a:r>
            <a:r>
              <a:rPr lang="hr-HR" sz="3600" dirty="0" smtClean="0">
                <a:solidFill>
                  <a:srgbClr val="FF0000"/>
                </a:solidFill>
              </a:rPr>
              <a:t>obrisi s dominantnom kupolom jedan su od </a:t>
            </a:r>
            <a:r>
              <a:rPr lang="hr-HR" sz="3600" dirty="0" err="1" smtClean="0">
                <a:solidFill>
                  <a:srgbClr val="FF0000"/>
                </a:solidFill>
              </a:rPr>
              <a:t>najprepoznatljivijih</a:t>
            </a:r>
            <a:r>
              <a:rPr lang="hr-HR" sz="3600" dirty="0" smtClean="0">
                <a:solidFill>
                  <a:srgbClr val="FF0000"/>
                </a:solidFill>
              </a:rPr>
              <a:t> berlinskih </a:t>
            </a:r>
            <a:r>
              <a:rPr lang="hr-HR" sz="3600" dirty="0" smtClean="0">
                <a:solidFill>
                  <a:srgbClr val="FF0000"/>
                </a:solidFill>
              </a:rPr>
              <a:t>simbola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>
                <a:solidFill>
                  <a:schemeClr val="tx1"/>
                </a:solidFill>
              </a:rPr>
              <a:t>Berlinska katedrala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082"/>
            <a:ext cx="9144000" cy="6896082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chemeClr val="bg1"/>
                </a:solidFill>
              </a:rPr>
              <a:t>n</a:t>
            </a:r>
            <a:r>
              <a:rPr lang="hr-HR" sz="3600" dirty="0" smtClean="0">
                <a:solidFill>
                  <a:schemeClr val="bg1"/>
                </a:solidFill>
              </a:rPr>
              <a:t>ajpoznatiji </a:t>
            </a:r>
            <a:r>
              <a:rPr lang="hr-HR" sz="3600" dirty="0" smtClean="0">
                <a:solidFill>
                  <a:schemeClr val="bg1"/>
                </a:solidFill>
              </a:rPr>
              <a:t>gradski </a:t>
            </a:r>
            <a:r>
              <a:rPr lang="hr-HR" sz="3600" dirty="0" smtClean="0">
                <a:solidFill>
                  <a:schemeClr val="bg1"/>
                </a:solidFill>
              </a:rPr>
              <a:t>simbol</a:t>
            </a:r>
          </a:p>
          <a:p>
            <a:pPr>
              <a:buNone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najbolji </a:t>
            </a:r>
            <a:r>
              <a:rPr lang="hr-HR" sz="3600" dirty="0" smtClean="0">
                <a:solidFill>
                  <a:schemeClr val="bg1"/>
                </a:solidFill>
              </a:rPr>
              <a:t>je svjedok burne njemačke, pa tako i berlinske </a:t>
            </a:r>
            <a:r>
              <a:rPr lang="hr-HR" sz="3600" dirty="0" smtClean="0">
                <a:solidFill>
                  <a:schemeClr val="bg1"/>
                </a:solidFill>
              </a:rPr>
              <a:t>povijesti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>Brandenburška </a:t>
            </a:r>
            <a:r>
              <a:rPr lang="hr-HR" sz="4400" dirty="0" err="1" smtClean="0">
                <a:solidFill>
                  <a:schemeClr val="bg1"/>
                </a:solidFill>
              </a:rPr>
              <a:t>vrata</a:t>
            </a:r>
            <a:r>
              <a:rPr lang="hr-HR" sz="4400" dirty="0" err="1" smtClean="0">
                <a:solidFill>
                  <a:schemeClr val="tx1"/>
                </a:solidFill>
              </a:rPr>
              <a:t>ta</a:t>
            </a:r>
            <a:r>
              <a:rPr lang="hr-HR" sz="4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hr-HR" dirty="0"/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8388424" y="60932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203</Words>
  <Application>Microsoft Office PowerPoint</Application>
  <PresentationFormat>Prikaz na zaslonu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Gomilanje</vt:lpstr>
      <vt:lpstr>NJEMAČKA </vt:lpstr>
      <vt:lpstr>Položaj </vt:lpstr>
      <vt:lpstr>Općenito </vt:lpstr>
      <vt:lpstr>Slajd 4</vt:lpstr>
      <vt:lpstr>BERLIN </vt:lpstr>
      <vt:lpstr>Općenito </vt:lpstr>
      <vt:lpstr>Kulturne znamenitosti </vt:lpstr>
      <vt:lpstr>Berlinska katedrala</vt:lpstr>
      <vt:lpstr>Brandenburška vratata </vt:lpstr>
      <vt:lpstr>Deutscher Dom </vt:lpstr>
      <vt:lpstr>Katedrala sv. Hedwige </vt:lpstr>
      <vt:lpstr>ZANIMLJIVOSTI </vt:lpstr>
      <vt:lpstr>Slajd 13</vt:lpstr>
      <vt:lpstr>Slajd 14</vt:lpstr>
      <vt:lpstr>Za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NJEMAČKA </dc:title>
  <dc:creator>Sandraa</dc:creator>
  <cp:lastModifiedBy>skola</cp:lastModifiedBy>
  <cp:revision>10</cp:revision>
  <dcterms:created xsi:type="dcterms:W3CDTF">2014-03-04T15:33:24Z</dcterms:created>
  <dcterms:modified xsi:type="dcterms:W3CDTF">2014-03-20T09:40:59Z</dcterms:modified>
</cp:coreProperties>
</file>