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84" r:id="rId2"/>
    <p:sldId id="285" r:id="rId3"/>
    <p:sldId id="286" r:id="rId4"/>
    <p:sldId id="339" r:id="rId5"/>
    <p:sldId id="337" r:id="rId6"/>
    <p:sldId id="338" r:id="rId7"/>
    <p:sldId id="288" r:id="rId8"/>
    <p:sldId id="353" r:id="rId9"/>
    <p:sldId id="289" r:id="rId10"/>
    <p:sldId id="290" r:id="rId11"/>
    <p:sldId id="340" r:id="rId12"/>
    <p:sldId id="291" r:id="rId13"/>
    <p:sldId id="397" r:id="rId14"/>
    <p:sldId id="292" r:id="rId15"/>
    <p:sldId id="390" r:id="rId16"/>
    <p:sldId id="335" r:id="rId17"/>
    <p:sldId id="334" r:id="rId18"/>
    <p:sldId id="293" r:id="rId19"/>
    <p:sldId id="391" r:id="rId20"/>
    <p:sldId id="342" r:id="rId21"/>
    <p:sldId id="343" r:id="rId22"/>
    <p:sldId id="344" r:id="rId23"/>
    <p:sldId id="346" r:id="rId24"/>
    <p:sldId id="347" r:id="rId25"/>
    <p:sldId id="348" r:id="rId26"/>
    <p:sldId id="349" r:id="rId27"/>
    <p:sldId id="351" r:id="rId28"/>
    <p:sldId id="396" r:id="rId29"/>
    <p:sldId id="394" r:id="rId30"/>
    <p:sldId id="395" r:id="rId31"/>
    <p:sldId id="392" r:id="rId32"/>
    <p:sldId id="393" r:id="rId33"/>
    <p:sldId id="311" r:id="rId34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7C7F87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7C7F87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9F"/>
    <a:srgbClr val="F3EBF9"/>
    <a:srgbClr val="FFFFFF"/>
    <a:srgbClr val="000099"/>
    <a:srgbClr val="5F5F5F"/>
    <a:srgbClr val="4D4D4D"/>
    <a:srgbClr val="660066"/>
    <a:srgbClr val="663300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48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33279-5277-4113-ABCB-1FC3E7803286}" type="doc">
      <dgm:prSet loTypeId="urn:microsoft.com/office/officeart/2005/8/layout/radial3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hr-HR"/>
        </a:p>
      </dgm:t>
    </dgm:pt>
    <dgm:pt modelId="{8BBDC835-3653-4001-87BB-83F98BC8C90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hr-HR" dirty="0" smtClean="0"/>
            <a:t> </a:t>
          </a:r>
          <a:endParaRPr lang="hr-HR" dirty="0"/>
        </a:p>
      </dgm:t>
    </dgm:pt>
    <dgm:pt modelId="{232DF5B4-0761-4141-BF9D-D8B0FBEF30AF}" type="parTrans" cxnId="{3A618435-3EE5-4708-845E-E8E45396E35F}">
      <dgm:prSet/>
      <dgm:spPr/>
      <dgm:t>
        <a:bodyPr/>
        <a:lstStyle/>
        <a:p>
          <a:endParaRPr lang="hr-HR"/>
        </a:p>
      </dgm:t>
    </dgm:pt>
    <dgm:pt modelId="{837250BA-6EE0-4DFD-BA7C-53A4A9E1C792}" type="sibTrans" cxnId="{3A618435-3EE5-4708-845E-E8E45396E35F}">
      <dgm:prSet/>
      <dgm:spPr/>
      <dgm:t>
        <a:bodyPr/>
        <a:lstStyle/>
        <a:p>
          <a:endParaRPr lang="hr-HR"/>
        </a:p>
      </dgm:t>
    </dgm:pt>
    <dgm:pt modelId="{61167BA5-7C88-49C5-B4DD-D44EF39573DF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hr-HR" dirty="0" smtClean="0"/>
            <a:t>Socijalne vještine</a:t>
          </a:r>
          <a:endParaRPr lang="hr-HR" dirty="0"/>
        </a:p>
      </dgm:t>
    </dgm:pt>
    <dgm:pt modelId="{539EA760-E1EE-48FF-B784-FE7D8B41C6CD}" type="parTrans" cxnId="{9869D7C3-CDD0-45B6-8E1F-56AE05B58A1A}">
      <dgm:prSet/>
      <dgm:spPr/>
      <dgm:t>
        <a:bodyPr/>
        <a:lstStyle/>
        <a:p>
          <a:endParaRPr lang="hr-HR"/>
        </a:p>
      </dgm:t>
    </dgm:pt>
    <dgm:pt modelId="{B338BB3B-CF94-4121-BBB9-9F5814B081D3}" type="sibTrans" cxnId="{9869D7C3-CDD0-45B6-8E1F-56AE05B58A1A}">
      <dgm:prSet/>
      <dgm:spPr/>
      <dgm:t>
        <a:bodyPr/>
        <a:lstStyle/>
        <a:p>
          <a:endParaRPr lang="hr-HR"/>
        </a:p>
      </dgm:t>
    </dgm:pt>
    <dgm:pt modelId="{92770D35-2345-46C3-B6D6-CCF474907F5D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hr-HR" dirty="0" smtClean="0"/>
            <a:t>Sustav vrijednosti</a:t>
          </a:r>
          <a:endParaRPr lang="hr-HR" dirty="0"/>
        </a:p>
      </dgm:t>
    </dgm:pt>
    <dgm:pt modelId="{2B86ECA3-3433-476B-91C6-E11F92B408F9}" type="parTrans" cxnId="{E47C3104-46DA-4055-8FDB-4CC2F2634E00}">
      <dgm:prSet/>
      <dgm:spPr/>
      <dgm:t>
        <a:bodyPr/>
        <a:lstStyle/>
        <a:p>
          <a:endParaRPr lang="hr-HR"/>
        </a:p>
      </dgm:t>
    </dgm:pt>
    <dgm:pt modelId="{BEC5FE9A-E501-40C3-A48D-55D476997B06}" type="sibTrans" cxnId="{E47C3104-46DA-4055-8FDB-4CC2F2634E00}">
      <dgm:prSet/>
      <dgm:spPr/>
      <dgm:t>
        <a:bodyPr/>
        <a:lstStyle/>
        <a:p>
          <a:endParaRPr lang="hr-HR"/>
        </a:p>
      </dgm:t>
    </dgm:pt>
    <dgm:pt modelId="{B92275AB-6D63-4A0B-8841-F6F6B01E4A0F}">
      <dgm:prSet phldrT="[Text]"/>
      <dgm:spPr/>
      <dgm:t>
        <a:bodyPr/>
        <a:lstStyle/>
        <a:p>
          <a:r>
            <a:rPr lang="hr-HR" dirty="0" smtClean="0"/>
            <a:t>Vještine</a:t>
          </a:r>
          <a:endParaRPr lang="hr-HR" dirty="0"/>
        </a:p>
      </dgm:t>
    </dgm:pt>
    <dgm:pt modelId="{EA8ACED2-D9AB-4574-BC6B-9D36608D89F7}" type="parTrans" cxnId="{70903D8C-D7FD-4AB7-BD77-D454607AAD3B}">
      <dgm:prSet/>
      <dgm:spPr/>
      <dgm:t>
        <a:bodyPr/>
        <a:lstStyle/>
        <a:p>
          <a:endParaRPr lang="hr-HR"/>
        </a:p>
      </dgm:t>
    </dgm:pt>
    <dgm:pt modelId="{9D5F91BE-B8B6-4FCA-BB38-5602DC67E9B3}" type="sibTrans" cxnId="{70903D8C-D7FD-4AB7-BD77-D454607AAD3B}">
      <dgm:prSet/>
      <dgm:spPr/>
      <dgm:t>
        <a:bodyPr/>
        <a:lstStyle/>
        <a:p>
          <a:endParaRPr lang="hr-HR"/>
        </a:p>
      </dgm:t>
    </dgm:pt>
    <dgm:pt modelId="{C10BD205-B4EF-4C8F-A04D-3A724FFE106D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hr-HR" dirty="0" smtClean="0"/>
            <a:t>Mogućnosti zapošljavanja</a:t>
          </a:r>
          <a:endParaRPr lang="hr-HR" dirty="0"/>
        </a:p>
      </dgm:t>
    </dgm:pt>
    <dgm:pt modelId="{B2AE5A2D-6087-4CEE-A320-048A20A21D59}" type="parTrans" cxnId="{07C2AF91-295F-4987-9ED4-FE994F8158ED}">
      <dgm:prSet/>
      <dgm:spPr/>
      <dgm:t>
        <a:bodyPr/>
        <a:lstStyle/>
        <a:p>
          <a:endParaRPr lang="hr-HR"/>
        </a:p>
      </dgm:t>
    </dgm:pt>
    <dgm:pt modelId="{61DCAFDA-12C2-43F9-8F5D-E58639F58E44}" type="sibTrans" cxnId="{07C2AF91-295F-4987-9ED4-FE994F8158ED}">
      <dgm:prSet/>
      <dgm:spPr/>
      <dgm:t>
        <a:bodyPr/>
        <a:lstStyle/>
        <a:p>
          <a:endParaRPr lang="hr-HR"/>
        </a:p>
      </dgm:t>
    </dgm:pt>
    <dgm:pt modelId="{E18B03FC-ECB1-412D-8C4D-82FCF9671868}">
      <dgm:prSet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hr-HR" dirty="0" smtClean="0"/>
            <a:t>Znanja</a:t>
          </a:r>
          <a:endParaRPr lang="hr-HR" dirty="0"/>
        </a:p>
      </dgm:t>
    </dgm:pt>
    <dgm:pt modelId="{6F63239D-DF64-4F52-A832-37569B9D34F6}" type="parTrans" cxnId="{B2CFE35E-C3DC-4E83-8CDD-418BE7CC5CAC}">
      <dgm:prSet/>
      <dgm:spPr/>
      <dgm:t>
        <a:bodyPr/>
        <a:lstStyle/>
        <a:p>
          <a:endParaRPr lang="hr-HR"/>
        </a:p>
      </dgm:t>
    </dgm:pt>
    <dgm:pt modelId="{AE328D04-4A6E-4862-8AC6-EA229188F76E}" type="sibTrans" cxnId="{B2CFE35E-C3DC-4E83-8CDD-418BE7CC5CAC}">
      <dgm:prSet/>
      <dgm:spPr/>
      <dgm:t>
        <a:bodyPr/>
        <a:lstStyle/>
        <a:p>
          <a:endParaRPr lang="hr-HR"/>
        </a:p>
      </dgm:t>
    </dgm:pt>
    <dgm:pt modelId="{38F724F0-C267-4937-86B1-E2B1752A753B}">
      <dgm:prSet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hr-HR" dirty="0" smtClean="0"/>
            <a:t>Interesi</a:t>
          </a:r>
          <a:endParaRPr lang="hr-HR" dirty="0"/>
        </a:p>
      </dgm:t>
    </dgm:pt>
    <dgm:pt modelId="{03CB8421-D8CB-40AA-9196-E782E1F900A3}" type="parTrans" cxnId="{703F68EA-6186-4B55-8BF2-F342801FE06D}">
      <dgm:prSet/>
      <dgm:spPr/>
      <dgm:t>
        <a:bodyPr/>
        <a:lstStyle/>
        <a:p>
          <a:endParaRPr lang="hr-HR"/>
        </a:p>
      </dgm:t>
    </dgm:pt>
    <dgm:pt modelId="{1A6F40CA-E8EC-4967-B4BD-4E0AF40D2209}" type="sibTrans" cxnId="{703F68EA-6186-4B55-8BF2-F342801FE06D}">
      <dgm:prSet/>
      <dgm:spPr/>
      <dgm:t>
        <a:bodyPr/>
        <a:lstStyle/>
        <a:p>
          <a:endParaRPr lang="hr-HR"/>
        </a:p>
      </dgm:t>
    </dgm:pt>
    <dgm:pt modelId="{1C1776B1-37A3-4E95-A437-E9B154A57071}">
      <dgm:prSet/>
      <dgm:spPr>
        <a:solidFill>
          <a:srgbClr val="FFB9B9">
            <a:alpha val="50000"/>
          </a:srgbClr>
        </a:solidFill>
      </dgm:spPr>
      <dgm:t>
        <a:bodyPr/>
        <a:lstStyle/>
        <a:p>
          <a:r>
            <a:rPr lang="hr-HR" dirty="0" smtClean="0"/>
            <a:t>Sposobnosti</a:t>
          </a:r>
          <a:endParaRPr lang="hr-HR" dirty="0"/>
        </a:p>
      </dgm:t>
    </dgm:pt>
    <dgm:pt modelId="{D152AB42-3800-4D8D-9AED-820C8810F33E}" type="parTrans" cxnId="{1ADD588D-C8AA-47BB-A805-CD38E4332776}">
      <dgm:prSet/>
      <dgm:spPr/>
      <dgm:t>
        <a:bodyPr/>
        <a:lstStyle/>
        <a:p>
          <a:endParaRPr lang="hr-HR"/>
        </a:p>
      </dgm:t>
    </dgm:pt>
    <dgm:pt modelId="{9BB6DEB5-B56D-447D-8770-83519B6F8538}" type="sibTrans" cxnId="{1ADD588D-C8AA-47BB-A805-CD38E4332776}">
      <dgm:prSet/>
      <dgm:spPr/>
      <dgm:t>
        <a:bodyPr/>
        <a:lstStyle/>
        <a:p>
          <a:endParaRPr lang="hr-HR"/>
        </a:p>
      </dgm:t>
    </dgm:pt>
    <dgm:pt modelId="{AD59118C-AE4B-4F19-A80C-FEFDA82C2F6E}">
      <dgm:prSet/>
      <dgm:spPr>
        <a:solidFill>
          <a:srgbClr val="000099">
            <a:alpha val="50000"/>
          </a:srgbClr>
        </a:solidFill>
      </dgm:spPr>
      <dgm:t>
        <a:bodyPr/>
        <a:lstStyle/>
        <a:p>
          <a:r>
            <a:rPr lang="hr-HR" dirty="0" smtClean="0"/>
            <a:t>Stavovi</a:t>
          </a:r>
          <a:endParaRPr lang="hr-HR" dirty="0"/>
        </a:p>
      </dgm:t>
    </dgm:pt>
    <dgm:pt modelId="{274D233E-31F6-4F2D-AA41-12388840917C}" type="parTrans" cxnId="{66596E3B-3829-4744-8412-A7AFBFD4D765}">
      <dgm:prSet/>
      <dgm:spPr/>
      <dgm:t>
        <a:bodyPr/>
        <a:lstStyle/>
        <a:p>
          <a:endParaRPr lang="hr-HR"/>
        </a:p>
      </dgm:t>
    </dgm:pt>
    <dgm:pt modelId="{01D65710-AA1A-495B-A681-43CDF84F25E2}" type="sibTrans" cxnId="{66596E3B-3829-4744-8412-A7AFBFD4D765}">
      <dgm:prSet/>
      <dgm:spPr/>
      <dgm:t>
        <a:bodyPr/>
        <a:lstStyle/>
        <a:p>
          <a:endParaRPr lang="hr-HR"/>
        </a:p>
      </dgm:t>
    </dgm:pt>
    <dgm:pt modelId="{FFFE6EA4-0268-42C9-97DF-330C61377D51}" type="pres">
      <dgm:prSet presAssocID="{2E433279-5277-4113-ABCB-1FC3E78032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4D7A51-9966-4870-947D-345FD75EB360}" type="pres">
      <dgm:prSet presAssocID="{2E433279-5277-4113-ABCB-1FC3E7803286}" presName="radial" presStyleCnt="0">
        <dgm:presLayoutVars>
          <dgm:animLvl val="ctr"/>
        </dgm:presLayoutVars>
      </dgm:prSet>
      <dgm:spPr/>
    </dgm:pt>
    <dgm:pt modelId="{5F6723D5-1CA8-4A83-BAC2-2795D6D34DA1}" type="pres">
      <dgm:prSet presAssocID="{8BBDC835-3653-4001-87BB-83F98BC8C908}" presName="centerShape" presStyleLbl="vennNode1" presStyleIdx="0" presStyleCnt="9" custLinFactNeighborX="163" custLinFactNeighborY="-1990"/>
      <dgm:spPr/>
      <dgm:t>
        <a:bodyPr/>
        <a:lstStyle/>
        <a:p>
          <a:endParaRPr lang="hr-HR"/>
        </a:p>
      </dgm:t>
    </dgm:pt>
    <dgm:pt modelId="{3144D1E4-FF58-4CAB-80D9-6F8DF1D3FDDB}" type="pres">
      <dgm:prSet presAssocID="{61167BA5-7C88-49C5-B4DD-D44EF39573D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D8D950-B34A-44E4-9411-7FA2C700E7AF}" type="pres">
      <dgm:prSet presAssocID="{38F724F0-C267-4937-86B1-E2B1752A753B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C35D31-E54B-48FD-9CDE-C1E4A0572425}" type="pres">
      <dgm:prSet presAssocID="{1C1776B1-37A3-4E95-A437-E9B154A57071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AA23DB-6130-4350-BAE9-63B341334B01}" type="pres">
      <dgm:prSet presAssocID="{92770D35-2345-46C3-B6D6-CCF474907F5D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020550-FB47-4230-AEA1-63CA8043A999}" type="pres">
      <dgm:prSet presAssocID="{B92275AB-6D63-4A0B-8841-F6F6B01E4A0F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374816-DD27-43EF-B90D-0438B900C46A}" type="pres">
      <dgm:prSet presAssocID="{C10BD205-B4EF-4C8F-A04D-3A724FFE106D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5B188A-CE87-43FC-A7E3-8B70AB7ED90F}" type="pres">
      <dgm:prSet presAssocID="{E18B03FC-ECB1-412D-8C4D-82FCF9671868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0C43D5-7838-48A0-A040-7FB0015DBE55}" type="pres">
      <dgm:prSet presAssocID="{AD59118C-AE4B-4F19-A80C-FEFDA82C2F6E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ED66AC-4E22-45EF-8F44-489CBD7BF52B}" type="presOf" srcId="{92770D35-2345-46C3-B6D6-CCF474907F5D}" destId="{CAAA23DB-6130-4350-BAE9-63B341334B01}" srcOrd="0" destOrd="0" presId="urn:microsoft.com/office/officeart/2005/8/layout/radial3"/>
    <dgm:cxn modelId="{9869D7C3-CDD0-45B6-8E1F-56AE05B58A1A}" srcId="{8BBDC835-3653-4001-87BB-83F98BC8C908}" destId="{61167BA5-7C88-49C5-B4DD-D44EF39573DF}" srcOrd="0" destOrd="0" parTransId="{539EA760-E1EE-48FF-B784-FE7D8B41C6CD}" sibTransId="{B338BB3B-CF94-4121-BBB9-9F5814B081D3}"/>
    <dgm:cxn modelId="{A671D5E6-071C-4097-A615-F2F795ADBAD7}" type="presOf" srcId="{B92275AB-6D63-4A0B-8841-F6F6B01E4A0F}" destId="{22020550-FB47-4230-AEA1-63CA8043A999}" srcOrd="0" destOrd="0" presId="urn:microsoft.com/office/officeart/2005/8/layout/radial3"/>
    <dgm:cxn modelId="{E4C409D3-9343-4802-9E46-C3FBC9AE5DB2}" type="presOf" srcId="{8BBDC835-3653-4001-87BB-83F98BC8C908}" destId="{5F6723D5-1CA8-4A83-BAC2-2795D6D34DA1}" srcOrd="0" destOrd="0" presId="urn:microsoft.com/office/officeart/2005/8/layout/radial3"/>
    <dgm:cxn modelId="{66107205-6DCF-4084-87BD-4BF566E1A54C}" type="presOf" srcId="{2E433279-5277-4113-ABCB-1FC3E7803286}" destId="{FFFE6EA4-0268-42C9-97DF-330C61377D51}" srcOrd="0" destOrd="0" presId="urn:microsoft.com/office/officeart/2005/8/layout/radial3"/>
    <dgm:cxn modelId="{3A618435-3EE5-4708-845E-E8E45396E35F}" srcId="{2E433279-5277-4113-ABCB-1FC3E7803286}" destId="{8BBDC835-3653-4001-87BB-83F98BC8C908}" srcOrd="0" destOrd="0" parTransId="{232DF5B4-0761-4141-BF9D-D8B0FBEF30AF}" sibTransId="{837250BA-6EE0-4DFD-BA7C-53A4A9E1C792}"/>
    <dgm:cxn modelId="{1985CE8B-FF84-4002-B3A5-F07484A437CC}" type="presOf" srcId="{E18B03FC-ECB1-412D-8C4D-82FCF9671868}" destId="{FB5B188A-CE87-43FC-A7E3-8B70AB7ED90F}" srcOrd="0" destOrd="0" presId="urn:microsoft.com/office/officeart/2005/8/layout/radial3"/>
    <dgm:cxn modelId="{5ECED571-88BE-463D-85B3-B19264EAE63F}" type="presOf" srcId="{AD59118C-AE4B-4F19-A80C-FEFDA82C2F6E}" destId="{330C43D5-7838-48A0-A040-7FB0015DBE55}" srcOrd="0" destOrd="0" presId="urn:microsoft.com/office/officeart/2005/8/layout/radial3"/>
    <dgm:cxn modelId="{BE42BDBF-A7BC-4D5F-A39E-E643128AEB88}" type="presOf" srcId="{61167BA5-7C88-49C5-B4DD-D44EF39573DF}" destId="{3144D1E4-FF58-4CAB-80D9-6F8DF1D3FDDB}" srcOrd="0" destOrd="0" presId="urn:microsoft.com/office/officeart/2005/8/layout/radial3"/>
    <dgm:cxn modelId="{66596E3B-3829-4744-8412-A7AFBFD4D765}" srcId="{8BBDC835-3653-4001-87BB-83F98BC8C908}" destId="{AD59118C-AE4B-4F19-A80C-FEFDA82C2F6E}" srcOrd="7" destOrd="0" parTransId="{274D233E-31F6-4F2D-AA41-12388840917C}" sibTransId="{01D65710-AA1A-495B-A681-43CDF84F25E2}"/>
    <dgm:cxn modelId="{703F68EA-6186-4B55-8BF2-F342801FE06D}" srcId="{8BBDC835-3653-4001-87BB-83F98BC8C908}" destId="{38F724F0-C267-4937-86B1-E2B1752A753B}" srcOrd="1" destOrd="0" parTransId="{03CB8421-D8CB-40AA-9196-E782E1F900A3}" sibTransId="{1A6F40CA-E8EC-4967-B4BD-4E0AF40D2209}"/>
    <dgm:cxn modelId="{90706247-3E1B-44B5-9363-9DCFFB4BDA45}" type="presOf" srcId="{38F724F0-C267-4937-86B1-E2B1752A753B}" destId="{D0D8D950-B34A-44E4-9411-7FA2C700E7AF}" srcOrd="0" destOrd="0" presId="urn:microsoft.com/office/officeart/2005/8/layout/radial3"/>
    <dgm:cxn modelId="{B2CFE35E-C3DC-4E83-8CDD-418BE7CC5CAC}" srcId="{8BBDC835-3653-4001-87BB-83F98BC8C908}" destId="{E18B03FC-ECB1-412D-8C4D-82FCF9671868}" srcOrd="6" destOrd="0" parTransId="{6F63239D-DF64-4F52-A832-37569B9D34F6}" sibTransId="{AE328D04-4A6E-4862-8AC6-EA229188F76E}"/>
    <dgm:cxn modelId="{8EEA3FE6-D5AF-46A3-B1E9-A5D382DB4143}" type="presOf" srcId="{C10BD205-B4EF-4C8F-A04D-3A724FFE106D}" destId="{6E374816-DD27-43EF-B90D-0438B900C46A}" srcOrd="0" destOrd="0" presId="urn:microsoft.com/office/officeart/2005/8/layout/radial3"/>
    <dgm:cxn modelId="{1ADD588D-C8AA-47BB-A805-CD38E4332776}" srcId="{8BBDC835-3653-4001-87BB-83F98BC8C908}" destId="{1C1776B1-37A3-4E95-A437-E9B154A57071}" srcOrd="2" destOrd="0" parTransId="{D152AB42-3800-4D8D-9AED-820C8810F33E}" sibTransId="{9BB6DEB5-B56D-447D-8770-83519B6F8538}"/>
    <dgm:cxn modelId="{991C6A74-595F-422C-A27D-22847929D218}" type="presOf" srcId="{1C1776B1-37A3-4E95-A437-E9B154A57071}" destId="{11C35D31-E54B-48FD-9CDE-C1E4A0572425}" srcOrd="0" destOrd="0" presId="urn:microsoft.com/office/officeart/2005/8/layout/radial3"/>
    <dgm:cxn modelId="{E47C3104-46DA-4055-8FDB-4CC2F2634E00}" srcId="{8BBDC835-3653-4001-87BB-83F98BC8C908}" destId="{92770D35-2345-46C3-B6D6-CCF474907F5D}" srcOrd="3" destOrd="0" parTransId="{2B86ECA3-3433-476B-91C6-E11F92B408F9}" sibTransId="{BEC5FE9A-E501-40C3-A48D-55D476997B06}"/>
    <dgm:cxn modelId="{70903D8C-D7FD-4AB7-BD77-D454607AAD3B}" srcId="{8BBDC835-3653-4001-87BB-83F98BC8C908}" destId="{B92275AB-6D63-4A0B-8841-F6F6B01E4A0F}" srcOrd="4" destOrd="0" parTransId="{EA8ACED2-D9AB-4574-BC6B-9D36608D89F7}" sibTransId="{9D5F91BE-B8B6-4FCA-BB38-5602DC67E9B3}"/>
    <dgm:cxn modelId="{07C2AF91-295F-4987-9ED4-FE994F8158ED}" srcId="{8BBDC835-3653-4001-87BB-83F98BC8C908}" destId="{C10BD205-B4EF-4C8F-A04D-3A724FFE106D}" srcOrd="5" destOrd="0" parTransId="{B2AE5A2D-6087-4CEE-A320-048A20A21D59}" sibTransId="{61DCAFDA-12C2-43F9-8F5D-E58639F58E44}"/>
    <dgm:cxn modelId="{93786C97-5932-4F66-AA89-D5CC4832CC94}" type="presParOf" srcId="{FFFE6EA4-0268-42C9-97DF-330C61377D51}" destId="{C64D7A51-9966-4870-947D-345FD75EB360}" srcOrd="0" destOrd="0" presId="urn:microsoft.com/office/officeart/2005/8/layout/radial3"/>
    <dgm:cxn modelId="{6E1CFCEE-9B65-4702-8140-A526ABE19B12}" type="presParOf" srcId="{C64D7A51-9966-4870-947D-345FD75EB360}" destId="{5F6723D5-1CA8-4A83-BAC2-2795D6D34DA1}" srcOrd="0" destOrd="0" presId="urn:microsoft.com/office/officeart/2005/8/layout/radial3"/>
    <dgm:cxn modelId="{5DE63320-04A7-46A2-A5FB-8EA3FDDE4FC9}" type="presParOf" srcId="{C64D7A51-9966-4870-947D-345FD75EB360}" destId="{3144D1E4-FF58-4CAB-80D9-6F8DF1D3FDDB}" srcOrd="1" destOrd="0" presId="urn:microsoft.com/office/officeart/2005/8/layout/radial3"/>
    <dgm:cxn modelId="{DF31BB07-9DD4-45E4-9821-6E257D7988A2}" type="presParOf" srcId="{C64D7A51-9966-4870-947D-345FD75EB360}" destId="{D0D8D950-B34A-44E4-9411-7FA2C700E7AF}" srcOrd="2" destOrd="0" presId="urn:microsoft.com/office/officeart/2005/8/layout/radial3"/>
    <dgm:cxn modelId="{55228154-3B27-417B-BF4B-175444E7D3E8}" type="presParOf" srcId="{C64D7A51-9966-4870-947D-345FD75EB360}" destId="{11C35D31-E54B-48FD-9CDE-C1E4A0572425}" srcOrd="3" destOrd="0" presId="urn:microsoft.com/office/officeart/2005/8/layout/radial3"/>
    <dgm:cxn modelId="{65272FA4-7387-45A3-B364-BD4FA5BF46CF}" type="presParOf" srcId="{C64D7A51-9966-4870-947D-345FD75EB360}" destId="{CAAA23DB-6130-4350-BAE9-63B341334B01}" srcOrd="4" destOrd="0" presId="urn:microsoft.com/office/officeart/2005/8/layout/radial3"/>
    <dgm:cxn modelId="{2F8B1470-70AC-423C-A102-E921AF6BDA74}" type="presParOf" srcId="{C64D7A51-9966-4870-947D-345FD75EB360}" destId="{22020550-FB47-4230-AEA1-63CA8043A999}" srcOrd="5" destOrd="0" presId="urn:microsoft.com/office/officeart/2005/8/layout/radial3"/>
    <dgm:cxn modelId="{383CC715-BF63-42EC-A279-08613B0B5F0C}" type="presParOf" srcId="{C64D7A51-9966-4870-947D-345FD75EB360}" destId="{6E374816-DD27-43EF-B90D-0438B900C46A}" srcOrd="6" destOrd="0" presId="urn:microsoft.com/office/officeart/2005/8/layout/radial3"/>
    <dgm:cxn modelId="{D53A6225-BE9B-4FAE-9B2C-11B5F0405A30}" type="presParOf" srcId="{C64D7A51-9966-4870-947D-345FD75EB360}" destId="{FB5B188A-CE87-43FC-A7E3-8B70AB7ED90F}" srcOrd="7" destOrd="0" presId="urn:microsoft.com/office/officeart/2005/8/layout/radial3"/>
    <dgm:cxn modelId="{99764169-2B0B-483F-8F1F-55A361F50770}" type="presParOf" srcId="{C64D7A51-9966-4870-947D-345FD75EB360}" destId="{330C43D5-7838-48A0-A040-7FB0015DBE5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B36A1-066D-425A-A39F-D31216BC69EB}" type="doc">
      <dgm:prSet loTypeId="urn:microsoft.com/office/officeart/2005/8/layout/chevron1" loCatId="process" qsTypeId="urn:microsoft.com/office/officeart/2005/8/quickstyle/simple5" qsCatId="simple" csTypeId="urn:microsoft.com/office/officeart/2005/8/colors/accent2_4" csCatId="accent2" phldr="1"/>
      <dgm:spPr/>
    </dgm:pt>
    <dgm:pt modelId="{788CD34A-AAA0-4949-8DF3-85E0268F7212}">
      <dgm:prSet phldrT="[Text]"/>
      <dgm:spPr/>
      <dgm:t>
        <a:bodyPr/>
        <a:lstStyle/>
        <a:p>
          <a:r>
            <a:rPr lang="pl-PL" dirty="0" smtClean="0">
              <a:solidFill>
                <a:srgbClr val="FFFF00"/>
              </a:solidFill>
            </a:rPr>
            <a:t>Broj traženih profila zanimanja/ u priručniku Kretanja na tržištu rada</a:t>
          </a:r>
          <a:endParaRPr lang="hr-HR" dirty="0">
            <a:solidFill>
              <a:srgbClr val="FFFF00"/>
            </a:solidFill>
          </a:endParaRPr>
        </a:p>
      </dgm:t>
    </dgm:pt>
    <dgm:pt modelId="{EB298918-DF69-422A-AF70-0F065606068C}" type="parTrans" cxnId="{8412E69E-CA88-4E47-B010-4751AD045A7C}">
      <dgm:prSet/>
      <dgm:spPr/>
      <dgm:t>
        <a:bodyPr/>
        <a:lstStyle/>
        <a:p>
          <a:endParaRPr lang="hr-HR"/>
        </a:p>
      </dgm:t>
    </dgm:pt>
    <dgm:pt modelId="{2DFDB175-40DD-4CB7-A9A0-1CABAE1D279D}" type="sibTrans" cxnId="{8412E69E-CA88-4E47-B010-4751AD045A7C}">
      <dgm:prSet/>
      <dgm:spPr/>
      <dgm:t>
        <a:bodyPr/>
        <a:lstStyle/>
        <a:p>
          <a:endParaRPr lang="hr-HR"/>
        </a:p>
      </dgm:t>
    </dgm:pt>
    <dgm:pt modelId="{352236BA-1130-4903-A85A-47D6AF5736C4}">
      <dgm:prSet phldrT="[Text]"/>
      <dgm:spPr/>
      <dgm:t>
        <a:bodyPr/>
        <a:lstStyle/>
        <a:p>
          <a:r>
            <a:rPr lang="hr-HR" dirty="0" smtClean="0">
              <a:solidFill>
                <a:schemeClr val="tx2">
                  <a:lumMod val="60000"/>
                  <a:lumOff val="40000"/>
                </a:schemeClr>
              </a:solidFill>
            </a:rPr>
            <a:t>Preporuke  za upisnu politiku</a:t>
          </a:r>
          <a:endParaRPr lang="hr-HR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29860C1-B894-4FEB-B668-B3E39F0588BE}" type="parTrans" cxnId="{AD40EEA4-CE8A-414C-A607-DF461A29BD47}">
      <dgm:prSet/>
      <dgm:spPr/>
      <dgm:t>
        <a:bodyPr/>
        <a:lstStyle/>
        <a:p>
          <a:endParaRPr lang="hr-HR"/>
        </a:p>
      </dgm:t>
    </dgm:pt>
    <dgm:pt modelId="{18ECC218-7BC6-414F-BCF4-8BB95306C2A2}" type="sibTrans" cxnId="{AD40EEA4-CE8A-414C-A607-DF461A29BD47}">
      <dgm:prSet/>
      <dgm:spPr/>
      <dgm:t>
        <a:bodyPr/>
        <a:lstStyle/>
        <a:p>
          <a:endParaRPr lang="hr-HR"/>
        </a:p>
      </dgm:t>
    </dgm:pt>
    <dgm:pt modelId="{9EB0053E-47C3-4576-B224-96A08CD88D91}">
      <dgm:prSet phldrT="[Text]"/>
      <dgm:spPr/>
      <dgm:t>
        <a:bodyPr/>
        <a:lstStyle/>
        <a:p>
          <a:endParaRPr lang="hr-HR" dirty="0" smtClean="0">
            <a:solidFill>
              <a:srgbClr val="C00000"/>
            </a:solidFill>
          </a:endParaRPr>
        </a:p>
        <a:p>
          <a:r>
            <a:rPr lang="hr-HR" dirty="0" smtClean="0">
              <a:solidFill>
                <a:srgbClr val="C00000"/>
              </a:solidFill>
            </a:rPr>
            <a:t>Stope zapošljavanja/ u priručniku Kretanja na tržištu rada</a:t>
          </a:r>
        </a:p>
        <a:p>
          <a:endParaRPr lang="hr-HR" dirty="0"/>
        </a:p>
      </dgm:t>
    </dgm:pt>
    <dgm:pt modelId="{0C926D29-8410-4F81-AE77-DB696F6CFA69}" type="parTrans" cxnId="{1CEDEDC4-5DE7-42E7-928A-EDF8C508721B}">
      <dgm:prSet/>
      <dgm:spPr/>
      <dgm:t>
        <a:bodyPr/>
        <a:lstStyle/>
        <a:p>
          <a:endParaRPr lang="hr-HR"/>
        </a:p>
      </dgm:t>
    </dgm:pt>
    <dgm:pt modelId="{605B3B17-3692-4044-9111-D05FD7E9A9E2}" type="sibTrans" cxnId="{1CEDEDC4-5DE7-42E7-928A-EDF8C508721B}">
      <dgm:prSet/>
      <dgm:spPr/>
      <dgm:t>
        <a:bodyPr/>
        <a:lstStyle/>
        <a:p>
          <a:endParaRPr lang="hr-HR"/>
        </a:p>
      </dgm:t>
    </dgm:pt>
    <dgm:pt modelId="{A7C2C3A6-DC97-41A9-92D8-46426722E37A}" type="pres">
      <dgm:prSet presAssocID="{3B0B36A1-066D-425A-A39F-D31216BC69EB}" presName="Name0" presStyleCnt="0">
        <dgm:presLayoutVars>
          <dgm:dir/>
          <dgm:animLvl val="lvl"/>
          <dgm:resizeHandles val="exact"/>
        </dgm:presLayoutVars>
      </dgm:prSet>
      <dgm:spPr/>
    </dgm:pt>
    <dgm:pt modelId="{C7A3B4D8-A390-4F61-B064-D6E252151205}" type="pres">
      <dgm:prSet presAssocID="{788CD34A-AAA0-4949-8DF3-85E0268F72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38F5CE-A8CA-4D5F-BF65-A543E1607EF3}" type="pres">
      <dgm:prSet presAssocID="{2DFDB175-40DD-4CB7-A9A0-1CABAE1D279D}" presName="parTxOnlySpace" presStyleCnt="0"/>
      <dgm:spPr/>
    </dgm:pt>
    <dgm:pt modelId="{9EC4A865-7092-4D2A-B98B-AAE04E530CDE}" type="pres">
      <dgm:prSet presAssocID="{352236BA-1130-4903-A85A-47D6AF5736C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2441A8-634F-41D3-8A93-8B6F63DDFA4F}" type="pres">
      <dgm:prSet presAssocID="{18ECC218-7BC6-414F-BCF4-8BB95306C2A2}" presName="parTxOnlySpace" presStyleCnt="0"/>
      <dgm:spPr/>
    </dgm:pt>
    <dgm:pt modelId="{9CDADCC4-29E5-4E33-A242-4A9E41137E2F}" type="pres">
      <dgm:prSet presAssocID="{9EB0053E-47C3-4576-B224-96A08CD88D9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12E69E-CA88-4E47-B010-4751AD045A7C}" srcId="{3B0B36A1-066D-425A-A39F-D31216BC69EB}" destId="{788CD34A-AAA0-4949-8DF3-85E0268F7212}" srcOrd="0" destOrd="0" parTransId="{EB298918-DF69-422A-AF70-0F065606068C}" sibTransId="{2DFDB175-40DD-4CB7-A9A0-1CABAE1D279D}"/>
    <dgm:cxn modelId="{1CEDEDC4-5DE7-42E7-928A-EDF8C508721B}" srcId="{3B0B36A1-066D-425A-A39F-D31216BC69EB}" destId="{9EB0053E-47C3-4576-B224-96A08CD88D91}" srcOrd="2" destOrd="0" parTransId="{0C926D29-8410-4F81-AE77-DB696F6CFA69}" sibTransId="{605B3B17-3692-4044-9111-D05FD7E9A9E2}"/>
    <dgm:cxn modelId="{7AAC1A45-C4B3-4D1F-A2D2-D0CA4E2A78A0}" type="presOf" srcId="{3B0B36A1-066D-425A-A39F-D31216BC69EB}" destId="{A7C2C3A6-DC97-41A9-92D8-46426722E37A}" srcOrd="0" destOrd="0" presId="urn:microsoft.com/office/officeart/2005/8/layout/chevron1"/>
    <dgm:cxn modelId="{AD40EEA4-CE8A-414C-A607-DF461A29BD47}" srcId="{3B0B36A1-066D-425A-A39F-D31216BC69EB}" destId="{352236BA-1130-4903-A85A-47D6AF5736C4}" srcOrd="1" destOrd="0" parTransId="{929860C1-B894-4FEB-B668-B3E39F0588BE}" sibTransId="{18ECC218-7BC6-414F-BCF4-8BB95306C2A2}"/>
    <dgm:cxn modelId="{8A6074B7-DE8D-4354-9549-9B6B16A814A7}" type="presOf" srcId="{352236BA-1130-4903-A85A-47D6AF5736C4}" destId="{9EC4A865-7092-4D2A-B98B-AAE04E530CDE}" srcOrd="0" destOrd="0" presId="urn:microsoft.com/office/officeart/2005/8/layout/chevron1"/>
    <dgm:cxn modelId="{16DFA8A0-9AF6-4848-9B93-4A8FCC725F7E}" type="presOf" srcId="{788CD34A-AAA0-4949-8DF3-85E0268F7212}" destId="{C7A3B4D8-A390-4F61-B064-D6E252151205}" srcOrd="0" destOrd="0" presId="urn:microsoft.com/office/officeart/2005/8/layout/chevron1"/>
    <dgm:cxn modelId="{28A27E6F-2992-4AB7-883A-A52D82B24348}" type="presOf" srcId="{9EB0053E-47C3-4576-B224-96A08CD88D91}" destId="{9CDADCC4-29E5-4E33-A242-4A9E41137E2F}" srcOrd="0" destOrd="0" presId="urn:microsoft.com/office/officeart/2005/8/layout/chevron1"/>
    <dgm:cxn modelId="{30B1329E-BBDA-4466-B1AD-A235B39D898F}" type="presParOf" srcId="{A7C2C3A6-DC97-41A9-92D8-46426722E37A}" destId="{C7A3B4D8-A390-4F61-B064-D6E252151205}" srcOrd="0" destOrd="0" presId="urn:microsoft.com/office/officeart/2005/8/layout/chevron1"/>
    <dgm:cxn modelId="{BD4E39B6-B686-4DD4-A26F-5474FA3F7123}" type="presParOf" srcId="{A7C2C3A6-DC97-41A9-92D8-46426722E37A}" destId="{6038F5CE-A8CA-4D5F-BF65-A543E1607EF3}" srcOrd="1" destOrd="0" presId="urn:microsoft.com/office/officeart/2005/8/layout/chevron1"/>
    <dgm:cxn modelId="{1C45DD40-1EB7-4D75-B0DC-BF1DFC58E1BD}" type="presParOf" srcId="{A7C2C3A6-DC97-41A9-92D8-46426722E37A}" destId="{9EC4A865-7092-4D2A-B98B-AAE04E530CDE}" srcOrd="2" destOrd="0" presId="urn:microsoft.com/office/officeart/2005/8/layout/chevron1"/>
    <dgm:cxn modelId="{F8762555-25C5-465E-9970-EE1C3A7D8AEF}" type="presParOf" srcId="{A7C2C3A6-DC97-41A9-92D8-46426722E37A}" destId="{822441A8-634F-41D3-8A93-8B6F63DDFA4F}" srcOrd="3" destOrd="0" presId="urn:microsoft.com/office/officeart/2005/8/layout/chevron1"/>
    <dgm:cxn modelId="{DAD202C4-C703-4439-A260-F0CB25FED4BA}" type="presParOf" srcId="{A7C2C3A6-DC97-41A9-92D8-46426722E37A}" destId="{9CDADCC4-29E5-4E33-A242-4A9E41137E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980366-6A9B-4817-9CA9-B28D8513F0F6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FE5CD6FC-C3A8-45BD-9364-7DDA26C4AE80}">
      <dgm:prSet phldrT="[Text]"/>
      <dgm:spPr>
        <a:solidFill>
          <a:srgbClr val="C00000">
            <a:alpha val="18000"/>
          </a:srgbClr>
        </a:solidFill>
      </dgm:spPr>
      <dgm:t>
        <a:bodyPr/>
        <a:lstStyle/>
        <a:p>
          <a:r>
            <a:rPr lang="hr-HR" dirty="0" smtClean="0"/>
            <a:t>GRUPNA INFORMIRANJA</a:t>
          </a:r>
          <a:endParaRPr lang="hr-HR" dirty="0"/>
        </a:p>
      </dgm:t>
    </dgm:pt>
    <dgm:pt modelId="{5A6FCD0C-D65D-42CD-A30D-FBD2AC254823}" type="parTrans" cxnId="{2A6622DB-9EB7-4544-A97D-F91D68693848}">
      <dgm:prSet/>
      <dgm:spPr/>
      <dgm:t>
        <a:bodyPr/>
        <a:lstStyle/>
        <a:p>
          <a:endParaRPr lang="hr-HR"/>
        </a:p>
      </dgm:t>
    </dgm:pt>
    <dgm:pt modelId="{5EB4EC66-8563-42C2-AAB3-0833C926D795}" type="sibTrans" cxnId="{2A6622DB-9EB7-4544-A97D-F91D68693848}">
      <dgm:prSet/>
      <dgm:spPr/>
      <dgm:t>
        <a:bodyPr/>
        <a:lstStyle/>
        <a:p>
          <a:endParaRPr lang="hr-HR"/>
        </a:p>
      </dgm:t>
    </dgm:pt>
    <dgm:pt modelId="{D3E4F233-21FA-47AA-8702-F0DFD882F3B7}">
      <dgm:prSet phldrT="[Text]"/>
      <dgm:spPr>
        <a:solidFill>
          <a:srgbClr val="C00000"/>
        </a:solidFill>
      </dgm:spPr>
      <dgm:t>
        <a:bodyPr/>
        <a:lstStyle/>
        <a:p>
          <a:r>
            <a:rPr lang="hr-HR" dirty="0" smtClean="0"/>
            <a:t>INDIVIDUALNA SAVJETOVANJA</a:t>
          </a:r>
          <a:endParaRPr lang="hr-HR" dirty="0"/>
        </a:p>
      </dgm:t>
    </dgm:pt>
    <dgm:pt modelId="{75E20B70-6D73-4CAB-B1D0-485FFABE353D}" type="parTrans" cxnId="{FB212C6A-7F8F-4FD6-BC01-9BA3A5DF120A}">
      <dgm:prSet/>
      <dgm:spPr/>
      <dgm:t>
        <a:bodyPr/>
        <a:lstStyle/>
        <a:p>
          <a:endParaRPr lang="hr-HR"/>
        </a:p>
      </dgm:t>
    </dgm:pt>
    <dgm:pt modelId="{AA9C0989-A570-43E0-B25B-104A2B13789F}" type="sibTrans" cxnId="{FB212C6A-7F8F-4FD6-BC01-9BA3A5DF120A}">
      <dgm:prSet/>
      <dgm:spPr/>
      <dgm:t>
        <a:bodyPr/>
        <a:lstStyle/>
        <a:p>
          <a:endParaRPr lang="hr-HR"/>
        </a:p>
      </dgm:t>
    </dgm:pt>
    <dgm:pt modelId="{B1BAE622-6151-4155-AA39-7A4ABB8FD68C}">
      <dgm:prSet phldrT="[Text]"/>
      <dgm:spPr>
        <a:solidFill>
          <a:srgbClr val="C00000">
            <a:alpha val="51000"/>
          </a:srgbClr>
        </a:solidFill>
      </dgm:spPr>
      <dgm:t>
        <a:bodyPr/>
        <a:lstStyle/>
        <a:p>
          <a:r>
            <a:rPr lang="hr-HR" dirty="0" smtClean="0"/>
            <a:t>GRUPNA SAVJETOVANJA, RADIONICE</a:t>
          </a:r>
          <a:endParaRPr lang="hr-HR" dirty="0"/>
        </a:p>
      </dgm:t>
    </dgm:pt>
    <dgm:pt modelId="{4965536A-9E87-44F0-AAF4-C4A4B5D8DE0E}" type="sibTrans" cxnId="{36777391-C88A-4A49-AF51-FD22B07486CC}">
      <dgm:prSet/>
      <dgm:spPr/>
      <dgm:t>
        <a:bodyPr/>
        <a:lstStyle/>
        <a:p>
          <a:endParaRPr lang="hr-HR"/>
        </a:p>
      </dgm:t>
    </dgm:pt>
    <dgm:pt modelId="{B0405FAA-2C30-4EF6-8A6A-FDFBEBF05F5B}" type="parTrans" cxnId="{36777391-C88A-4A49-AF51-FD22B07486CC}">
      <dgm:prSet/>
      <dgm:spPr/>
      <dgm:t>
        <a:bodyPr/>
        <a:lstStyle/>
        <a:p>
          <a:endParaRPr lang="hr-HR"/>
        </a:p>
      </dgm:t>
    </dgm:pt>
    <dgm:pt modelId="{19E9E7B5-F3ED-45DD-A526-B8AF01F71DCB}" type="pres">
      <dgm:prSet presAssocID="{58980366-6A9B-4817-9CA9-B28D8513F0F6}" presName="Name0" presStyleCnt="0">
        <dgm:presLayoutVars>
          <dgm:dir/>
          <dgm:animLvl val="lvl"/>
          <dgm:resizeHandles val="exact"/>
        </dgm:presLayoutVars>
      </dgm:prSet>
      <dgm:spPr/>
    </dgm:pt>
    <dgm:pt modelId="{1F6A0EC1-830D-4F82-8D3F-6A4DA8F5AF0E}" type="pres">
      <dgm:prSet presAssocID="{FE5CD6FC-C3A8-45BD-9364-7DDA26C4AE80}" presName="Name8" presStyleCnt="0"/>
      <dgm:spPr/>
    </dgm:pt>
    <dgm:pt modelId="{084552CF-8993-435E-AC4E-5BB161A9E1F8}" type="pres">
      <dgm:prSet presAssocID="{FE5CD6FC-C3A8-45BD-9364-7DDA26C4AE8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021CD8-6136-4A8A-9695-DC0C6F35C866}" type="pres">
      <dgm:prSet presAssocID="{FE5CD6FC-C3A8-45BD-9364-7DDA26C4AE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686374-455A-461A-B013-809D132A3900}" type="pres">
      <dgm:prSet presAssocID="{B1BAE622-6151-4155-AA39-7A4ABB8FD68C}" presName="Name8" presStyleCnt="0"/>
      <dgm:spPr/>
    </dgm:pt>
    <dgm:pt modelId="{3BBC205C-D072-4933-885E-4BFD80C7145C}" type="pres">
      <dgm:prSet presAssocID="{B1BAE622-6151-4155-AA39-7A4ABB8FD68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222466-6FE9-44A1-87A5-C3377A96C763}" type="pres">
      <dgm:prSet presAssocID="{B1BAE622-6151-4155-AA39-7A4ABB8FD6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BDEA4D-D249-422C-AEA1-3248B84092C7}" type="pres">
      <dgm:prSet presAssocID="{D3E4F233-21FA-47AA-8702-F0DFD882F3B7}" presName="Name8" presStyleCnt="0"/>
      <dgm:spPr/>
    </dgm:pt>
    <dgm:pt modelId="{26BA9B46-C9D6-4136-B3B3-22556F113ACC}" type="pres">
      <dgm:prSet presAssocID="{D3E4F233-21FA-47AA-8702-F0DFD882F3B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0921A1-9318-4769-8E4B-F3DFE187895C}" type="pres">
      <dgm:prSet presAssocID="{D3E4F233-21FA-47AA-8702-F0DFD882F3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EC5F2C1-CDE4-46F5-8094-D13C9CF9F2DA}" type="presOf" srcId="{B1BAE622-6151-4155-AA39-7A4ABB8FD68C}" destId="{A9222466-6FE9-44A1-87A5-C3377A96C763}" srcOrd="1" destOrd="0" presId="urn:microsoft.com/office/officeart/2005/8/layout/pyramid3"/>
    <dgm:cxn modelId="{95EFE256-2439-4692-93DE-DF9F4A66E4F1}" type="presOf" srcId="{D3E4F233-21FA-47AA-8702-F0DFD882F3B7}" destId="{26BA9B46-C9D6-4136-B3B3-22556F113ACC}" srcOrd="0" destOrd="0" presId="urn:microsoft.com/office/officeart/2005/8/layout/pyramid3"/>
    <dgm:cxn modelId="{36777391-C88A-4A49-AF51-FD22B07486CC}" srcId="{58980366-6A9B-4817-9CA9-B28D8513F0F6}" destId="{B1BAE622-6151-4155-AA39-7A4ABB8FD68C}" srcOrd="1" destOrd="0" parTransId="{B0405FAA-2C30-4EF6-8A6A-FDFBEBF05F5B}" sibTransId="{4965536A-9E87-44F0-AAF4-C4A4B5D8DE0E}"/>
    <dgm:cxn modelId="{2A6622DB-9EB7-4544-A97D-F91D68693848}" srcId="{58980366-6A9B-4817-9CA9-B28D8513F0F6}" destId="{FE5CD6FC-C3A8-45BD-9364-7DDA26C4AE80}" srcOrd="0" destOrd="0" parTransId="{5A6FCD0C-D65D-42CD-A30D-FBD2AC254823}" sibTransId="{5EB4EC66-8563-42C2-AAB3-0833C926D795}"/>
    <dgm:cxn modelId="{9F37D627-C690-4A3B-8260-2E79D9B4D254}" type="presOf" srcId="{58980366-6A9B-4817-9CA9-B28D8513F0F6}" destId="{19E9E7B5-F3ED-45DD-A526-B8AF01F71DCB}" srcOrd="0" destOrd="0" presId="urn:microsoft.com/office/officeart/2005/8/layout/pyramid3"/>
    <dgm:cxn modelId="{E36C7E43-3393-4F11-BC35-8BAA7EBBC587}" type="presOf" srcId="{D3E4F233-21FA-47AA-8702-F0DFD882F3B7}" destId="{720921A1-9318-4769-8E4B-F3DFE187895C}" srcOrd="1" destOrd="0" presId="urn:microsoft.com/office/officeart/2005/8/layout/pyramid3"/>
    <dgm:cxn modelId="{5CF29AB9-EAF8-4CA9-8D11-3959384B49AE}" type="presOf" srcId="{FE5CD6FC-C3A8-45BD-9364-7DDA26C4AE80}" destId="{08021CD8-6136-4A8A-9695-DC0C6F35C866}" srcOrd="1" destOrd="0" presId="urn:microsoft.com/office/officeart/2005/8/layout/pyramid3"/>
    <dgm:cxn modelId="{51E5454A-43DA-4F4C-B2B0-7AA710A8FB95}" type="presOf" srcId="{B1BAE622-6151-4155-AA39-7A4ABB8FD68C}" destId="{3BBC205C-D072-4933-885E-4BFD80C7145C}" srcOrd="0" destOrd="0" presId="urn:microsoft.com/office/officeart/2005/8/layout/pyramid3"/>
    <dgm:cxn modelId="{FB212C6A-7F8F-4FD6-BC01-9BA3A5DF120A}" srcId="{58980366-6A9B-4817-9CA9-B28D8513F0F6}" destId="{D3E4F233-21FA-47AA-8702-F0DFD882F3B7}" srcOrd="2" destOrd="0" parTransId="{75E20B70-6D73-4CAB-B1D0-485FFABE353D}" sibTransId="{AA9C0989-A570-43E0-B25B-104A2B13789F}"/>
    <dgm:cxn modelId="{FCB39D6B-26BA-4107-ACC5-0B9BBBD406C6}" type="presOf" srcId="{FE5CD6FC-C3A8-45BD-9364-7DDA26C4AE80}" destId="{084552CF-8993-435E-AC4E-5BB161A9E1F8}" srcOrd="0" destOrd="0" presId="urn:microsoft.com/office/officeart/2005/8/layout/pyramid3"/>
    <dgm:cxn modelId="{43AD5C27-E4C6-4D01-98B8-24CC2423BA09}" type="presParOf" srcId="{19E9E7B5-F3ED-45DD-A526-B8AF01F71DCB}" destId="{1F6A0EC1-830D-4F82-8D3F-6A4DA8F5AF0E}" srcOrd="0" destOrd="0" presId="urn:microsoft.com/office/officeart/2005/8/layout/pyramid3"/>
    <dgm:cxn modelId="{3F063C8D-843F-43E0-B56D-DD5D809F76AC}" type="presParOf" srcId="{1F6A0EC1-830D-4F82-8D3F-6A4DA8F5AF0E}" destId="{084552CF-8993-435E-AC4E-5BB161A9E1F8}" srcOrd="0" destOrd="0" presId="urn:microsoft.com/office/officeart/2005/8/layout/pyramid3"/>
    <dgm:cxn modelId="{E413BB0C-FC34-40F4-A820-5E133C56F4CB}" type="presParOf" srcId="{1F6A0EC1-830D-4F82-8D3F-6A4DA8F5AF0E}" destId="{08021CD8-6136-4A8A-9695-DC0C6F35C866}" srcOrd="1" destOrd="0" presId="urn:microsoft.com/office/officeart/2005/8/layout/pyramid3"/>
    <dgm:cxn modelId="{E12915FC-AA4A-4070-A0D9-56526A2E3589}" type="presParOf" srcId="{19E9E7B5-F3ED-45DD-A526-B8AF01F71DCB}" destId="{2F686374-455A-461A-B013-809D132A3900}" srcOrd="1" destOrd="0" presId="urn:microsoft.com/office/officeart/2005/8/layout/pyramid3"/>
    <dgm:cxn modelId="{9175DAF4-B7EC-4A79-937E-D1E40EB98FB6}" type="presParOf" srcId="{2F686374-455A-461A-B013-809D132A3900}" destId="{3BBC205C-D072-4933-885E-4BFD80C7145C}" srcOrd="0" destOrd="0" presId="urn:microsoft.com/office/officeart/2005/8/layout/pyramid3"/>
    <dgm:cxn modelId="{8985C44B-AD7B-4147-88ED-4D6D7A247302}" type="presParOf" srcId="{2F686374-455A-461A-B013-809D132A3900}" destId="{A9222466-6FE9-44A1-87A5-C3377A96C763}" srcOrd="1" destOrd="0" presId="urn:microsoft.com/office/officeart/2005/8/layout/pyramid3"/>
    <dgm:cxn modelId="{219C693E-BE78-48B5-B7DF-586E3ACB1CC0}" type="presParOf" srcId="{19E9E7B5-F3ED-45DD-A526-B8AF01F71DCB}" destId="{32BDEA4D-D249-422C-AEA1-3248B84092C7}" srcOrd="2" destOrd="0" presId="urn:microsoft.com/office/officeart/2005/8/layout/pyramid3"/>
    <dgm:cxn modelId="{8DBB567A-2D3C-4E70-9B55-3808A8289749}" type="presParOf" srcId="{32BDEA4D-D249-422C-AEA1-3248B84092C7}" destId="{26BA9B46-C9D6-4136-B3B3-22556F113ACC}" srcOrd="0" destOrd="0" presId="urn:microsoft.com/office/officeart/2005/8/layout/pyramid3"/>
    <dgm:cxn modelId="{1A61610F-17AE-4B62-A462-8C233F4317BA}" type="presParOf" srcId="{32BDEA4D-D249-422C-AEA1-3248B84092C7}" destId="{720921A1-9318-4769-8E4B-F3DFE187895C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433279-5277-4113-ABCB-1FC3E7803286}" type="doc">
      <dgm:prSet loTypeId="urn:microsoft.com/office/officeart/2005/8/layout/radial3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hr-HR"/>
        </a:p>
      </dgm:t>
    </dgm:pt>
    <dgm:pt modelId="{8BBDC835-3653-4001-87BB-83F98BC8C90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232DF5B4-0761-4141-BF9D-D8B0FBEF30AF}" type="parTrans" cxnId="{3A618435-3EE5-4708-845E-E8E45396E35F}">
      <dgm:prSet/>
      <dgm:spPr/>
      <dgm:t>
        <a:bodyPr/>
        <a:lstStyle/>
        <a:p>
          <a:endParaRPr lang="hr-HR"/>
        </a:p>
      </dgm:t>
    </dgm:pt>
    <dgm:pt modelId="{837250BA-6EE0-4DFD-BA7C-53A4A9E1C792}" type="sibTrans" cxnId="{3A618435-3EE5-4708-845E-E8E45396E35F}">
      <dgm:prSet/>
      <dgm:spPr/>
      <dgm:t>
        <a:bodyPr/>
        <a:lstStyle/>
        <a:p>
          <a:endParaRPr lang="hr-HR"/>
        </a:p>
      </dgm:t>
    </dgm:pt>
    <dgm:pt modelId="{61167BA5-7C88-49C5-B4DD-D44EF39573DF}">
      <dgm:prSet phldrT="[Text]"/>
      <dgm:spPr/>
      <dgm:t>
        <a:bodyPr/>
        <a:lstStyle/>
        <a:p>
          <a:r>
            <a:rPr lang="hr-HR" dirty="0" smtClean="0"/>
            <a:t>Socijalne vještine</a:t>
          </a:r>
          <a:endParaRPr lang="hr-HR" dirty="0"/>
        </a:p>
      </dgm:t>
    </dgm:pt>
    <dgm:pt modelId="{539EA760-E1EE-48FF-B784-FE7D8B41C6CD}" type="parTrans" cxnId="{9869D7C3-CDD0-45B6-8E1F-56AE05B58A1A}">
      <dgm:prSet/>
      <dgm:spPr/>
      <dgm:t>
        <a:bodyPr/>
        <a:lstStyle/>
        <a:p>
          <a:endParaRPr lang="hr-HR"/>
        </a:p>
      </dgm:t>
    </dgm:pt>
    <dgm:pt modelId="{B338BB3B-CF94-4121-BBB9-9F5814B081D3}" type="sibTrans" cxnId="{9869D7C3-CDD0-45B6-8E1F-56AE05B58A1A}">
      <dgm:prSet/>
      <dgm:spPr/>
      <dgm:t>
        <a:bodyPr/>
        <a:lstStyle/>
        <a:p>
          <a:endParaRPr lang="hr-HR"/>
        </a:p>
      </dgm:t>
    </dgm:pt>
    <dgm:pt modelId="{92770D35-2345-46C3-B6D6-CCF474907F5D}">
      <dgm:prSet phldrT="[Text]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hr-HR" dirty="0" smtClean="0"/>
            <a:t>Sustav vrijednosti</a:t>
          </a:r>
          <a:endParaRPr lang="hr-HR" dirty="0"/>
        </a:p>
      </dgm:t>
    </dgm:pt>
    <dgm:pt modelId="{2B86ECA3-3433-476B-91C6-E11F92B408F9}" type="parTrans" cxnId="{E47C3104-46DA-4055-8FDB-4CC2F2634E00}">
      <dgm:prSet/>
      <dgm:spPr/>
      <dgm:t>
        <a:bodyPr/>
        <a:lstStyle/>
        <a:p>
          <a:endParaRPr lang="hr-HR"/>
        </a:p>
      </dgm:t>
    </dgm:pt>
    <dgm:pt modelId="{BEC5FE9A-E501-40C3-A48D-55D476997B06}" type="sibTrans" cxnId="{E47C3104-46DA-4055-8FDB-4CC2F2634E00}">
      <dgm:prSet/>
      <dgm:spPr/>
      <dgm:t>
        <a:bodyPr/>
        <a:lstStyle/>
        <a:p>
          <a:endParaRPr lang="hr-HR"/>
        </a:p>
      </dgm:t>
    </dgm:pt>
    <dgm:pt modelId="{B92275AB-6D63-4A0B-8841-F6F6B01E4A0F}">
      <dgm:prSet phldrT="[Text]"/>
      <dgm:spPr/>
      <dgm:t>
        <a:bodyPr/>
        <a:lstStyle/>
        <a:p>
          <a:r>
            <a:rPr lang="hr-HR" dirty="0" smtClean="0"/>
            <a:t>Vještine</a:t>
          </a:r>
          <a:endParaRPr lang="hr-HR" dirty="0"/>
        </a:p>
      </dgm:t>
    </dgm:pt>
    <dgm:pt modelId="{EA8ACED2-D9AB-4574-BC6B-9D36608D89F7}" type="parTrans" cxnId="{70903D8C-D7FD-4AB7-BD77-D454607AAD3B}">
      <dgm:prSet/>
      <dgm:spPr/>
      <dgm:t>
        <a:bodyPr/>
        <a:lstStyle/>
        <a:p>
          <a:endParaRPr lang="hr-HR"/>
        </a:p>
      </dgm:t>
    </dgm:pt>
    <dgm:pt modelId="{9D5F91BE-B8B6-4FCA-BB38-5602DC67E9B3}" type="sibTrans" cxnId="{70903D8C-D7FD-4AB7-BD77-D454607AAD3B}">
      <dgm:prSet/>
      <dgm:spPr/>
      <dgm:t>
        <a:bodyPr/>
        <a:lstStyle/>
        <a:p>
          <a:endParaRPr lang="hr-HR"/>
        </a:p>
      </dgm:t>
    </dgm:pt>
    <dgm:pt modelId="{C10BD205-B4EF-4C8F-A04D-3A724FFE106D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hr-HR" dirty="0" smtClean="0"/>
            <a:t>Mogućnosti zapošljavanja</a:t>
          </a:r>
          <a:endParaRPr lang="hr-HR" dirty="0"/>
        </a:p>
      </dgm:t>
    </dgm:pt>
    <dgm:pt modelId="{B2AE5A2D-6087-4CEE-A320-048A20A21D59}" type="parTrans" cxnId="{07C2AF91-295F-4987-9ED4-FE994F8158ED}">
      <dgm:prSet/>
      <dgm:spPr/>
      <dgm:t>
        <a:bodyPr/>
        <a:lstStyle/>
        <a:p>
          <a:endParaRPr lang="hr-HR"/>
        </a:p>
      </dgm:t>
    </dgm:pt>
    <dgm:pt modelId="{61DCAFDA-12C2-43F9-8F5D-E58639F58E44}" type="sibTrans" cxnId="{07C2AF91-295F-4987-9ED4-FE994F8158ED}">
      <dgm:prSet/>
      <dgm:spPr/>
      <dgm:t>
        <a:bodyPr/>
        <a:lstStyle/>
        <a:p>
          <a:endParaRPr lang="hr-HR"/>
        </a:p>
      </dgm:t>
    </dgm:pt>
    <dgm:pt modelId="{E18B03FC-ECB1-412D-8C4D-82FCF9671868}">
      <dgm:prSet/>
      <dgm:spPr/>
      <dgm:t>
        <a:bodyPr/>
        <a:lstStyle/>
        <a:p>
          <a:r>
            <a:rPr lang="hr-HR" dirty="0" smtClean="0"/>
            <a:t>Znanja</a:t>
          </a:r>
          <a:endParaRPr lang="hr-HR" dirty="0"/>
        </a:p>
      </dgm:t>
    </dgm:pt>
    <dgm:pt modelId="{6F63239D-DF64-4F52-A832-37569B9D34F6}" type="parTrans" cxnId="{B2CFE35E-C3DC-4E83-8CDD-418BE7CC5CAC}">
      <dgm:prSet/>
      <dgm:spPr/>
      <dgm:t>
        <a:bodyPr/>
        <a:lstStyle/>
        <a:p>
          <a:endParaRPr lang="hr-HR"/>
        </a:p>
      </dgm:t>
    </dgm:pt>
    <dgm:pt modelId="{AE328D04-4A6E-4862-8AC6-EA229188F76E}" type="sibTrans" cxnId="{B2CFE35E-C3DC-4E83-8CDD-418BE7CC5CAC}">
      <dgm:prSet/>
      <dgm:spPr/>
      <dgm:t>
        <a:bodyPr/>
        <a:lstStyle/>
        <a:p>
          <a:endParaRPr lang="hr-HR"/>
        </a:p>
      </dgm:t>
    </dgm:pt>
    <dgm:pt modelId="{38F724F0-C267-4937-86B1-E2B1752A753B}">
      <dgm:prSet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hr-HR" dirty="0" smtClean="0"/>
            <a:t>Interesi</a:t>
          </a:r>
          <a:endParaRPr lang="hr-HR" dirty="0"/>
        </a:p>
      </dgm:t>
    </dgm:pt>
    <dgm:pt modelId="{03CB8421-D8CB-40AA-9196-E782E1F900A3}" type="parTrans" cxnId="{703F68EA-6186-4B55-8BF2-F342801FE06D}">
      <dgm:prSet/>
      <dgm:spPr/>
      <dgm:t>
        <a:bodyPr/>
        <a:lstStyle/>
        <a:p>
          <a:endParaRPr lang="hr-HR"/>
        </a:p>
      </dgm:t>
    </dgm:pt>
    <dgm:pt modelId="{1A6F40CA-E8EC-4967-B4BD-4E0AF40D2209}" type="sibTrans" cxnId="{703F68EA-6186-4B55-8BF2-F342801FE06D}">
      <dgm:prSet/>
      <dgm:spPr/>
      <dgm:t>
        <a:bodyPr/>
        <a:lstStyle/>
        <a:p>
          <a:endParaRPr lang="hr-HR"/>
        </a:p>
      </dgm:t>
    </dgm:pt>
    <dgm:pt modelId="{1C1776B1-37A3-4E95-A437-E9B154A57071}">
      <dgm:prSet/>
      <dgm:spPr/>
      <dgm:t>
        <a:bodyPr/>
        <a:lstStyle/>
        <a:p>
          <a:r>
            <a:rPr lang="hr-HR" dirty="0" smtClean="0"/>
            <a:t>Sposobnosti</a:t>
          </a:r>
          <a:endParaRPr lang="hr-HR" dirty="0"/>
        </a:p>
      </dgm:t>
    </dgm:pt>
    <dgm:pt modelId="{D152AB42-3800-4D8D-9AED-820C8810F33E}" type="parTrans" cxnId="{1ADD588D-C8AA-47BB-A805-CD38E4332776}">
      <dgm:prSet/>
      <dgm:spPr/>
      <dgm:t>
        <a:bodyPr/>
        <a:lstStyle/>
        <a:p>
          <a:endParaRPr lang="hr-HR"/>
        </a:p>
      </dgm:t>
    </dgm:pt>
    <dgm:pt modelId="{9BB6DEB5-B56D-447D-8770-83519B6F8538}" type="sibTrans" cxnId="{1ADD588D-C8AA-47BB-A805-CD38E4332776}">
      <dgm:prSet/>
      <dgm:spPr/>
      <dgm:t>
        <a:bodyPr/>
        <a:lstStyle/>
        <a:p>
          <a:endParaRPr lang="hr-HR"/>
        </a:p>
      </dgm:t>
    </dgm:pt>
    <dgm:pt modelId="{AD59118C-AE4B-4F19-A80C-FEFDA82C2F6E}">
      <dgm:prSet/>
      <dgm:spPr/>
      <dgm:t>
        <a:bodyPr/>
        <a:lstStyle/>
        <a:p>
          <a:r>
            <a:rPr lang="hr-HR" dirty="0" smtClean="0"/>
            <a:t>Stavovi</a:t>
          </a:r>
          <a:endParaRPr lang="hr-HR" dirty="0"/>
        </a:p>
      </dgm:t>
    </dgm:pt>
    <dgm:pt modelId="{274D233E-31F6-4F2D-AA41-12388840917C}" type="parTrans" cxnId="{66596E3B-3829-4744-8412-A7AFBFD4D765}">
      <dgm:prSet/>
      <dgm:spPr/>
      <dgm:t>
        <a:bodyPr/>
        <a:lstStyle/>
        <a:p>
          <a:endParaRPr lang="hr-HR"/>
        </a:p>
      </dgm:t>
    </dgm:pt>
    <dgm:pt modelId="{01D65710-AA1A-495B-A681-43CDF84F25E2}" type="sibTrans" cxnId="{66596E3B-3829-4744-8412-A7AFBFD4D765}">
      <dgm:prSet/>
      <dgm:spPr/>
      <dgm:t>
        <a:bodyPr/>
        <a:lstStyle/>
        <a:p>
          <a:endParaRPr lang="hr-HR"/>
        </a:p>
      </dgm:t>
    </dgm:pt>
    <dgm:pt modelId="{FFFE6EA4-0268-42C9-97DF-330C61377D51}" type="pres">
      <dgm:prSet presAssocID="{2E433279-5277-4113-ABCB-1FC3E78032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4D7A51-9966-4870-947D-345FD75EB360}" type="pres">
      <dgm:prSet presAssocID="{2E433279-5277-4113-ABCB-1FC3E7803286}" presName="radial" presStyleCnt="0">
        <dgm:presLayoutVars>
          <dgm:animLvl val="ctr"/>
        </dgm:presLayoutVars>
      </dgm:prSet>
      <dgm:spPr/>
    </dgm:pt>
    <dgm:pt modelId="{5F6723D5-1CA8-4A83-BAC2-2795D6D34DA1}" type="pres">
      <dgm:prSet presAssocID="{8BBDC835-3653-4001-87BB-83F98BC8C908}" presName="centerShape" presStyleLbl="vennNode1" presStyleIdx="0" presStyleCnt="9"/>
      <dgm:spPr/>
      <dgm:t>
        <a:bodyPr/>
        <a:lstStyle/>
        <a:p>
          <a:endParaRPr lang="hr-HR"/>
        </a:p>
      </dgm:t>
    </dgm:pt>
    <dgm:pt modelId="{3144D1E4-FF58-4CAB-80D9-6F8DF1D3FDDB}" type="pres">
      <dgm:prSet presAssocID="{61167BA5-7C88-49C5-B4DD-D44EF39573D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D8D950-B34A-44E4-9411-7FA2C700E7AF}" type="pres">
      <dgm:prSet presAssocID="{38F724F0-C267-4937-86B1-E2B1752A753B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C35D31-E54B-48FD-9CDE-C1E4A0572425}" type="pres">
      <dgm:prSet presAssocID="{1C1776B1-37A3-4E95-A437-E9B154A57071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AA23DB-6130-4350-BAE9-63B341334B01}" type="pres">
      <dgm:prSet presAssocID="{92770D35-2345-46C3-B6D6-CCF474907F5D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020550-FB47-4230-AEA1-63CA8043A999}" type="pres">
      <dgm:prSet presAssocID="{B92275AB-6D63-4A0B-8841-F6F6B01E4A0F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374816-DD27-43EF-B90D-0438B900C46A}" type="pres">
      <dgm:prSet presAssocID="{C10BD205-B4EF-4C8F-A04D-3A724FFE106D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5B188A-CE87-43FC-A7E3-8B70AB7ED90F}" type="pres">
      <dgm:prSet presAssocID="{E18B03FC-ECB1-412D-8C4D-82FCF9671868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0C43D5-7838-48A0-A040-7FB0015DBE55}" type="pres">
      <dgm:prSet presAssocID="{AD59118C-AE4B-4F19-A80C-FEFDA82C2F6E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618435-3EE5-4708-845E-E8E45396E35F}" srcId="{2E433279-5277-4113-ABCB-1FC3E7803286}" destId="{8BBDC835-3653-4001-87BB-83F98BC8C908}" srcOrd="0" destOrd="0" parTransId="{232DF5B4-0761-4141-BF9D-D8B0FBEF30AF}" sibTransId="{837250BA-6EE0-4DFD-BA7C-53A4A9E1C792}"/>
    <dgm:cxn modelId="{B09BF19E-3CCB-437A-8929-1EE3D05CDCB7}" type="presOf" srcId="{B92275AB-6D63-4A0B-8841-F6F6B01E4A0F}" destId="{22020550-FB47-4230-AEA1-63CA8043A999}" srcOrd="0" destOrd="0" presId="urn:microsoft.com/office/officeart/2005/8/layout/radial3"/>
    <dgm:cxn modelId="{E47C3104-46DA-4055-8FDB-4CC2F2634E00}" srcId="{8BBDC835-3653-4001-87BB-83F98BC8C908}" destId="{92770D35-2345-46C3-B6D6-CCF474907F5D}" srcOrd="3" destOrd="0" parTransId="{2B86ECA3-3433-476B-91C6-E11F92B408F9}" sibTransId="{BEC5FE9A-E501-40C3-A48D-55D476997B06}"/>
    <dgm:cxn modelId="{07C2AF91-295F-4987-9ED4-FE994F8158ED}" srcId="{8BBDC835-3653-4001-87BB-83F98BC8C908}" destId="{C10BD205-B4EF-4C8F-A04D-3A724FFE106D}" srcOrd="5" destOrd="0" parTransId="{B2AE5A2D-6087-4CEE-A320-048A20A21D59}" sibTransId="{61DCAFDA-12C2-43F9-8F5D-E58639F58E44}"/>
    <dgm:cxn modelId="{B2CFE35E-C3DC-4E83-8CDD-418BE7CC5CAC}" srcId="{8BBDC835-3653-4001-87BB-83F98BC8C908}" destId="{E18B03FC-ECB1-412D-8C4D-82FCF9671868}" srcOrd="6" destOrd="0" parTransId="{6F63239D-DF64-4F52-A832-37569B9D34F6}" sibTransId="{AE328D04-4A6E-4862-8AC6-EA229188F76E}"/>
    <dgm:cxn modelId="{1915816E-9179-435F-8383-31AC834B80FB}" type="presOf" srcId="{92770D35-2345-46C3-B6D6-CCF474907F5D}" destId="{CAAA23DB-6130-4350-BAE9-63B341334B01}" srcOrd="0" destOrd="0" presId="urn:microsoft.com/office/officeart/2005/8/layout/radial3"/>
    <dgm:cxn modelId="{66596E3B-3829-4744-8412-A7AFBFD4D765}" srcId="{8BBDC835-3653-4001-87BB-83F98BC8C908}" destId="{AD59118C-AE4B-4F19-A80C-FEFDA82C2F6E}" srcOrd="7" destOrd="0" parTransId="{274D233E-31F6-4F2D-AA41-12388840917C}" sibTransId="{01D65710-AA1A-495B-A681-43CDF84F25E2}"/>
    <dgm:cxn modelId="{1131A3D9-F74B-408D-AD8C-3052418FC488}" type="presOf" srcId="{AD59118C-AE4B-4F19-A80C-FEFDA82C2F6E}" destId="{330C43D5-7838-48A0-A040-7FB0015DBE55}" srcOrd="0" destOrd="0" presId="urn:microsoft.com/office/officeart/2005/8/layout/radial3"/>
    <dgm:cxn modelId="{36C6BB7F-EAEB-4EDC-ACC8-DED7D28D8D4B}" type="presOf" srcId="{C10BD205-B4EF-4C8F-A04D-3A724FFE106D}" destId="{6E374816-DD27-43EF-B90D-0438B900C46A}" srcOrd="0" destOrd="0" presId="urn:microsoft.com/office/officeart/2005/8/layout/radial3"/>
    <dgm:cxn modelId="{703F68EA-6186-4B55-8BF2-F342801FE06D}" srcId="{8BBDC835-3653-4001-87BB-83F98BC8C908}" destId="{38F724F0-C267-4937-86B1-E2B1752A753B}" srcOrd="1" destOrd="0" parTransId="{03CB8421-D8CB-40AA-9196-E782E1F900A3}" sibTransId="{1A6F40CA-E8EC-4967-B4BD-4E0AF40D2209}"/>
    <dgm:cxn modelId="{7E7E6187-25F2-4116-8897-B6D0C24F8170}" type="presOf" srcId="{38F724F0-C267-4937-86B1-E2B1752A753B}" destId="{D0D8D950-B34A-44E4-9411-7FA2C700E7AF}" srcOrd="0" destOrd="0" presId="urn:microsoft.com/office/officeart/2005/8/layout/radial3"/>
    <dgm:cxn modelId="{02968BB5-FB39-4E97-AFA9-6E395E046B41}" type="presOf" srcId="{61167BA5-7C88-49C5-B4DD-D44EF39573DF}" destId="{3144D1E4-FF58-4CAB-80D9-6F8DF1D3FDDB}" srcOrd="0" destOrd="0" presId="urn:microsoft.com/office/officeart/2005/8/layout/radial3"/>
    <dgm:cxn modelId="{09FB01A6-8F8D-49A9-B88B-E22E848FB6CB}" type="presOf" srcId="{2E433279-5277-4113-ABCB-1FC3E7803286}" destId="{FFFE6EA4-0268-42C9-97DF-330C61377D51}" srcOrd="0" destOrd="0" presId="urn:microsoft.com/office/officeart/2005/8/layout/radial3"/>
    <dgm:cxn modelId="{16ED2A11-0CB6-4E57-883C-00586C732226}" type="presOf" srcId="{8BBDC835-3653-4001-87BB-83F98BC8C908}" destId="{5F6723D5-1CA8-4A83-BAC2-2795D6D34DA1}" srcOrd="0" destOrd="0" presId="urn:microsoft.com/office/officeart/2005/8/layout/radial3"/>
    <dgm:cxn modelId="{70903D8C-D7FD-4AB7-BD77-D454607AAD3B}" srcId="{8BBDC835-3653-4001-87BB-83F98BC8C908}" destId="{B92275AB-6D63-4A0B-8841-F6F6B01E4A0F}" srcOrd="4" destOrd="0" parTransId="{EA8ACED2-D9AB-4574-BC6B-9D36608D89F7}" sibTransId="{9D5F91BE-B8B6-4FCA-BB38-5602DC67E9B3}"/>
    <dgm:cxn modelId="{1ADD588D-C8AA-47BB-A805-CD38E4332776}" srcId="{8BBDC835-3653-4001-87BB-83F98BC8C908}" destId="{1C1776B1-37A3-4E95-A437-E9B154A57071}" srcOrd="2" destOrd="0" parTransId="{D152AB42-3800-4D8D-9AED-820C8810F33E}" sibTransId="{9BB6DEB5-B56D-447D-8770-83519B6F8538}"/>
    <dgm:cxn modelId="{0797F536-2D40-448D-AA66-282046F0D28C}" type="presOf" srcId="{E18B03FC-ECB1-412D-8C4D-82FCF9671868}" destId="{FB5B188A-CE87-43FC-A7E3-8B70AB7ED90F}" srcOrd="0" destOrd="0" presId="urn:microsoft.com/office/officeart/2005/8/layout/radial3"/>
    <dgm:cxn modelId="{9869D7C3-CDD0-45B6-8E1F-56AE05B58A1A}" srcId="{8BBDC835-3653-4001-87BB-83F98BC8C908}" destId="{61167BA5-7C88-49C5-B4DD-D44EF39573DF}" srcOrd="0" destOrd="0" parTransId="{539EA760-E1EE-48FF-B784-FE7D8B41C6CD}" sibTransId="{B338BB3B-CF94-4121-BBB9-9F5814B081D3}"/>
    <dgm:cxn modelId="{7F26DE4B-0495-412A-A523-A8944B826A78}" type="presOf" srcId="{1C1776B1-37A3-4E95-A437-E9B154A57071}" destId="{11C35D31-E54B-48FD-9CDE-C1E4A0572425}" srcOrd="0" destOrd="0" presId="urn:microsoft.com/office/officeart/2005/8/layout/radial3"/>
    <dgm:cxn modelId="{ACFD61B2-2754-4504-9649-5FE9B98AE8D0}" type="presParOf" srcId="{FFFE6EA4-0268-42C9-97DF-330C61377D51}" destId="{C64D7A51-9966-4870-947D-345FD75EB360}" srcOrd="0" destOrd="0" presId="urn:microsoft.com/office/officeart/2005/8/layout/radial3"/>
    <dgm:cxn modelId="{889483A2-3A4D-45EA-B8CD-8FC17ECD4081}" type="presParOf" srcId="{C64D7A51-9966-4870-947D-345FD75EB360}" destId="{5F6723D5-1CA8-4A83-BAC2-2795D6D34DA1}" srcOrd="0" destOrd="0" presId="urn:microsoft.com/office/officeart/2005/8/layout/radial3"/>
    <dgm:cxn modelId="{0D5E84C4-124D-40C5-A53E-D7E743B68EB2}" type="presParOf" srcId="{C64D7A51-9966-4870-947D-345FD75EB360}" destId="{3144D1E4-FF58-4CAB-80D9-6F8DF1D3FDDB}" srcOrd="1" destOrd="0" presId="urn:microsoft.com/office/officeart/2005/8/layout/radial3"/>
    <dgm:cxn modelId="{98B71DA1-35AF-4953-B268-A4F761AC48D8}" type="presParOf" srcId="{C64D7A51-9966-4870-947D-345FD75EB360}" destId="{D0D8D950-B34A-44E4-9411-7FA2C700E7AF}" srcOrd="2" destOrd="0" presId="urn:microsoft.com/office/officeart/2005/8/layout/radial3"/>
    <dgm:cxn modelId="{AC532550-6A32-4BB2-812C-30E3D7E264B6}" type="presParOf" srcId="{C64D7A51-9966-4870-947D-345FD75EB360}" destId="{11C35D31-E54B-48FD-9CDE-C1E4A0572425}" srcOrd="3" destOrd="0" presId="urn:microsoft.com/office/officeart/2005/8/layout/radial3"/>
    <dgm:cxn modelId="{FBA6851E-88EA-4424-B7F9-8CC9261D93C3}" type="presParOf" srcId="{C64D7A51-9966-4870-947D-345FD75EB360}" destId="{CAAA23DB-6130-4350-BAE9-63B341334B01}" srcOrd="4" destOrd="0" presId="urn:microsoft.com/office/officeart/2005/8/layout/radial3"/>
    <dgm:cxn modelId="{52F336DC-5133-4357-A8B0-E729EA38AB77}" type="presParOf" srcId="{C64D7A51-9966-4870-947D-345FD75EB360}" destId="{22020550-FB47-4230-AEA1-63CA8043A999}" srcOrd="5" destOrd="0" presId="urn:microsoft.com/office/officeart/2005/8/layout/radial3"/>
    <dgm:cxn modelId="{76428622-BFEA-45FE-8DAA-AFBBAE589F86}" type="presParOf" srcId="{C64D7A51-9966-4870-947D-345FD75EB360}" destId="{6E374816-DD27-43EF-B90D-0438B900C46A}" srcOrd="6" destOrd="0" presId="urn:microsoft.com/office/officeart/2005/8/layout/radial3"/>
    <dgm:cxn modelId="{24DAB485-4E1C-4EE2-8462-01333D050F69}" type="presParOf" srcId="{C64D7A51-9966-4870-947D-345FD75EB360}" destId="{FB5B188A-CE87-43FC-A7E3-8B70AB7ED90F}" srcOrd="7" destOrd="0" presId="urn:microsoft.com/office/officeart/2005/8/layout/radial3"/>
    <dgm:cxn modelId="{BE607411-6F3D-4A28-8181-237B40BEFDAF}" type="presParOf" srcId="{C64D7A51-9966-4870-947D-345FD75EB360}" destId="{330C43D5-7838-48A0-A040-7FB0015DBE5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23D5-1CA8-4A83-BAC2-2795D6D34DA1}">
      <dsp:nvSpPr>
        <dsp:cNvPr id="0" name=""/>
        <dsp:cNvSpPr/>
      </dsp:nvSpPr>
      <dsp:spPr>
        <a:xfrm>
          <a:off x="1076107" y="953400"/>
          <a:ext cx="2539085" cy="25390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 </a:t>
          </a:r>
          <a:endParaRPr lang="hr-HR" sz="6500" kern="1200" dirty="0"/>
        </a:p>
      </dsp:txBody>
      <dsp:txXfrm>
        <a:off x="1447947" y="1325240"/>
        <a:ext cx="1795405" cy="1795405"/>
      </dsp:txXfrm>
    </dsp:sp>
    <dsp:sp modelId="{3144D1E4-FF58-4CAB-80D9-6F8DF1D3FDDB}">
      <dsp:nvSpPr>
        <dsp:cNvPr id="0" name=""/>
        <dsp:cNvSpPr/>
      </dsp:nvSpPr>
      <dsp:spPr>
        <a:xfrm>
          <a:off x="1705488" y="453"/>
          <a:ext cx="1269542" cy="126954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Socijalne vještine</a:t>
          </a:r>
          <a:endParaRPr lang="hr-HR" sz="1100" kern="1200" dirty="0"/>
        </a:p>
      </dsp:txBody>
      <dsp:txXfrm>
        <a:off x="1891408" y="186373"/>
        <a:ext cx="897702" cy="897702"/>
      </dsp:txXfrm>
    </dsp:sp>
    <dsp:sp modelId="{D0D8D950-B34A-44E4-9411-7FA2C700E7AF}">
      <dsp:nvSpPr>
        <dsp:cNvPr id="0" name=""/>
        <dsp:cNvSpPr/>
      </dsp:nvSpPr>
      <dsp:spPr>
        <a:xfrm>
          <a:off x="2874709" y="484760"/>
          <a:ext cx="1269542" cy="1269542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Interesi</a:t>
          </a:r>
          <a:endParaRPr lang="hr-HR" sz="1100" kern="1200" dirty="0"/>
        </a:p>
      </dsp:txBody>
      <dsp:txXfrm>
        <a:off x="3060629" y="670680"/>
        <a:ext cx="897702" cy="897702"/>
      </dsp:txXfrm>
    </dsp:sp>
    <dsp:sp modelId="{11C35D31-E54B-48FD-9CDE-C1E4A0572425}">
      <dsp:nvSpPr>
        <dsp:cNvPr id="0" name=""/>
        <dsp:cNvSpPr/>
      </dsp:nvSpPr>
      <dsp:spPr>
        <a:xfrm>
          <a:off x="3359017" y="1653982"/>
          <a:ext cx="1269542" cy="1269542"/>
        </a:xfrm>
        <a:prstGeom prst="ellipse">
          <a:avLst/>
        </a:prstGeom>
        <a:solidFill>
          <a:srgbClr val="FFB9B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Sposobnosti</a:t>
          </a:r>
          <a:endParaRPr lang="hr-HR" sz="1100" kern="1200" dirty="0"/>
        </a:p>
      </dsp:txBody>
      <dsp:txXfrm>
        <a:off x="3544937" y="1839902"/>
        <a:ext cx="897702" cy="897702"/>
      </dsp:txXfrm>
    </dsp:sp>
    <dsp:sp modelId="{CAAA23DB-6130-4350-BAE9-63B341334B01}">
      <dsp:nvSpPr>
        <dsp:cNvPr id="0" name=""/>
        <dsp:cNvSpPr/>
      </dsp:nvSpPr>
      <dsp:spPr>
        <a:xfrm>
          <a:off x="2874709" y="2823203"/>
          <a:ext cx="1269542" cy="1269542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Sustav vrijednosti</a:t>
          </a:r>
          <a:endParaRPr lang="hr-HR" sz="1100" kern="1200" dirty="0"/>
        </a:p>
      </dsp:txBody>
      <dsp:txXfrm>
        <a:off x="3060629" y="3009123"/>
        <a:ext cx="897702" cy="897702"/>
      </dsp:txXfrm>
    </dsp:sp>
    <dsp:sp modelId="{22020550-FB47-4230-AEA1-63CA8043A999}">
      <dsp:nvSpPr>
        <dsp:cNvPr id="0" name=""/>
        <dsp:cNvSpPr/>
      </dsp:nvSpPr>
      <dsp:spPr>
        <a:xfrm>
          <a:off x="1705488" y="3307510"/>
          <a:ext cx="1269542" cy="1269542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653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Vještine</a:t>
          </a:r>
          <a:endParaRPr lang="hr-HR" sz="1100" kern="1200" dirty="0"/>
        </a:p>
      </dsp:txBody>
      <dsp:txXfrm>
        <a:off x="1891408" y="3493430"/>
        <a:ext cx="897702" cy="897702"/>
      </dsp:txXfrm>
    </dsp:sp>
    <dsp:sp modelId="{6E374816-DD27-43EF-B90D-0438B900C46A}">
      <dsp:nvSpPr>
        <dsp:cNvPr id="0" name=""/>
        <dsp:cNvSpPr/>
      </dsp:nvSpPr>
      <dsp:spPr>
        <a:xfrm>
          <a:off x="536267" y="2823203"/>
          <a:ext cx="1269542" cy="1269542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Mogućnosti zapošljavanja</a:t>
          </a:r>
          <a:endParaRPr lang="hr-HR" sz="1100" kern="1200" dirty="0"/>
        </a:p>
      </dsp:txBody>
      <dsp:txXfrm>
        <a:off x="722187" y="3009123"/>
        <a:ext cx="897702" cy="897702"/>
      </dsp:txXfrm>
    </dsp:sp>
    <dsp:sp modelId="{FB5B188A-CE87-43FC-A7E3-8B70AB7ED90F}">
      <dsp:nvSpPr>
        <dsp:cNvPr id="0" name=""/>
        <dsp:cNvSpPr/>
      </dsp:nvSpPr>
      <dsp:spPr>
        <a:xfrm>
          <a:off x="51959" y="1653982"/>
          <a:ext cx="1269542" cy="1269542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Znanja</a:t>
          </a:r>
          <a:endParaRPr lang="hr-HR" sz="1100" kern="1200" dirty="0"/>
        </a:p>
      </dsp:txBody>
      <dsp:txXfrm>
        <a:off x="237879" y="1839902"/>
        <a:ext cx="897702" cy="897702"/>
      </dsp:txXfrm>
    </dsp:sp>
    <dsp:sp modelId="{330C43D5-7838-48A0-A040-7FB0015DBE55}">
      <dsp:nvSpPr>
        <dsp:cNvPr id="0" name=""/>
        <dsp:cNvSpPr/>
      </dsp:nvSpPr>
      <dsp:spPr>
        <a:xfrm>
          <a:off x="536267" y="484760"/>
          <a:ext cx="1269542" cy="1269542"/>
        </a:xfrm>
        <a:prstGeom prst="ellipse">
          <a:avLst/>
        </a:prstGeom>
        <a:solidFill>
          <a:srgbClr val="0000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Stavovi</a:t>
          </a:r>
          <a:endParaRPr lang="hr-HR" sz="1100" kern="1200" dirty="0"/>
        </a:p>
      </dsp:txBody>
      <dsp:txXfrm>
        <a:off x="722187" y="670680"/>
        <a:ext cx="897702" cy="897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3B4D8-A390-4F61-B064-D6E252151205}">
      <dsp:nvSpPr>
        <dsp:cNvPr id="0" name=""/>
        <dsp:cNvSpPr/>
      </dsp:nvSpPr>
      <dsp:spPr>
        <a:xfrm>
          <a:off x="2299" y="1147658"/>
          <a:ext cx="2801526" cy="1120610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rgbClr val="FFFF00"/>
              </a:solidFill>
            </a:rPr>
            <a:t>Broj traženih profila zanimanja/ u priručniku Kretanja na tržištu rada</a:t>
          </a:r>
          <a:endParaRPr lang="hr-HR" sz="1300" kern="1200" dirty="0">
            <a:solidFill>
              <a:srgbClr val="FFFF00"/>
            </a:solidFill>
          </a:endParaRPr>
        </a:p>
      </dsp:txBody>
      <dsp:txXfrm>
        <a:off x="562604" y="1147658"/>
        <a:ext cx="1680916" cy="1120610"/>
      </dsp:txXfrm>
    </dsp:sp>
    <dsp:sp modelId="{9EC4A865-7092-4D2A-B98B-AAE04E530CDE}">
      <dsp:nvSpPr>
        <dsp:cNvPr id="0" name=""/>
        <dsp:cNvSpPr/>
      </dsp:nvSpPr>
      <dsp:spPr>
        <a:xfrm>
          <a:off x="2523672" y="1147658"/>
          <a:ext cx="2801526" cy="1120610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2330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2330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23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Preporuke  za upisnu politiku</a:t>
          </a:r>
          <a:endParaRPr lang="hr-HR" sz="13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083977" y="1147658"/>
        <a:ext cx="1680916" cy="1120610"/>
      </dsp:txXfrm>
    </dsp:sp>
    <dsp:sp modelId="{9CDADCC4-29E5-4E33-A242-4A9E41137E2F}">
      <dsp:nvSpPr>
        <dsp:cNvPr id="0" name=""/>
        <dsp:cNvSpPr/>
      </dsp:nvSpPr>
      <dsp:spPr>
        <a:xfrm>
          <a:off x="5045046" y="1147658"/>
          <a:ext cx="2801526" cy="1120610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2330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2330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23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 smtClean="0">
            <a:solidFill>
              <a:srgbClr val="C0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rgbClr val="C00000"/>
              </a:solidFill>
            </a:rPr>
            <a:t>Stope zapošljavanja/ u priručniku Kretanja na tržištu rada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/>
        </a:p>
      </dsp:txBody>
      <dsp:txXfrm>
        <a:off x="5605351" y="1147658"/>
        <a:ext cx="1680916" cy="1120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52CF-8993-435E-AC4E-5BB161A9E1F8}">
      <dsp:nvSpPr>
        <dsp:cNvPr id="0" name=""/>
        <dsp:cNvSpPr/>
      </dsp:nvSpPr>
      <dsp:spPr>
        <a:xfrm rot="10800000">
          <a:off x="0" y="0"/>
          <a:ext cx="3528392" cy="1008112"/>
        </a:xfrm>
        <a:prstGeom prst="trapezoid">
          <a:avLst>
            <a:gd name="adj" fmla="val 58333"/>
          </a:avLst>
        </a:prstGeom>
        <a:solidFill>
          <a:srgbClr val="C00000">
            <a:alpha val="1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GRUPNA INFORMIRANJA</a:t>
          </a:r>
          <a:endParaRPr lang="hr-HR" sz="1300" kern="1200" dirty="0"/>
        </a:p>
      </dsp:txBody>
      <dsp:txXfrm rot="-10800000">
        <a:off x="617468" y="0"/>
        <a:ext cx="2293454" cy="1008112"/>
      </dsp:txXfrm>
    </dsp:sp>
    <dsp:sp modelId="{3BBC205C-D072-4933-885E-4BFD80C7145C}">
      <dsp:nvSpPr>
        <dsp:cNvPr id="0" name=""/>
        <dsp:cNvSpPr/>
      </dsp:nvSpPr>
      <dsp:spPr>
        <a:xfrm rot="10800000">
          <a:off x="588065" y="1008112"/>
          <a:ext cx="2352261" cy="1008112"/>
        </a:xfrm>
        <a:prstGeom prst="trapezoid">
          <a:avLst>
            <a:gd name="adj" fmla="val 58333"/>
          </a:avLst>
        </a:prstGeom>
        <a:solidFill>
          <a:srgbClr val="C00000">
            <a:alpha val="5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GRUPNA SAVJETOVANJA, RADIONICE</a:t>
          </a:r>
          <a:endParaRPr lang="hr-HR" sz="1300" kern="1200" dirty="0"/>
        </a:p>
      </dsp:txBody>
      <dsp:txXfrm rot="-10800000">
        <a:off x="999711" y="1008112"/>
        <a:ext cx="1528969" cy="1008112"/>
      </dsp:txXfrm>
    </dsp:sp>
    <dsp:sp modelId="{26BA9B46-C9D6-4136-B3B3-22556F113ACC}">
      <dsp:nvSpPr>
        <dsp:cNvPr id="0" name=""/>
        <dsp:cNvSpPr/>
      </dsp:nvSpPr>
      <dsp:spPr>
        <a:xfrm rot="10800000">
          <a:off x="1176130" y="2016224"/>
          <a:ext cx="1176130" cy="1008112"/>
        </a:xfrm>
        <a:prstGeom prst="trapezoid">
          <a:avLst>
            <a:gd name="adj" fmla="val 58333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INDIVIDUALNA SAVJETOVANJA</a:t>
          </a:r>
          <a:endParaRPr lang="hr-HR" sz="1300" kern="1200" dirty="0"/>
        </a:p>
      </dsp:txBody>
      <dsp:txXfrm rot="-10800000">
        <a:off x="1176130" y="2016224"/>
        <a:ext cx="1176130" cy="1008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23D5-1CA8-4A83-BAC2-2795D6D34DA1}">
      <dsp:nvSpPr>
        <dsp:cNvPr id="0" name=""/>
        <dsp:cNvSpPr/>
      </dsp:nvSpPr>
      <dsp:spPr>
        <a:xfrm>
          <a:off x="2469631" y="1372743"/>
          <a:ext cx="3419817" cy="3419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500" kern="1200" dirty="0"/>
        </a:p>
      </dsp:txBody>
      <dsp:txXfrm>
        <a:off x="2970452" y="1873564"/>
        <a:ext cx="2418175" cy="2418175"/>
      </dsp:txXfrm>
    </dsp:sp>
    <dsp:sp modelId="{3144D1E4-FF58-4CAB-80D9-6F8DF1D3FDDB}">
      <dsp:nvSpPr>
        <dsp:cNvPr id="0" name=""/>
        <dsp:cNvSpPr/>
      </dsp:nvSpPr>
      <dsp:spPr>
        <a:xfrm>
          <a:off x="3324585" y="610"/>
          <a:ext cx="1709908" cy="170990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16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Socijalne vještine</a:t>
          </a:r>
          <a:endParaRPr lang="hr-HR" sz="1500" kern="1200" dirty="0"/>
        </a:p>
      </dsp:txBody>
      <dsp:txXfrm>
        <a:off x="3574995" y="251020"/>
        <a:ext cx="1209088" cy="1209088"/>
      </dsp:txXfrm>
    </dsp:sp>
    <dsp:sp modelId="{D0D8D950-B34A-44E4-9411-7FA2C700E7AF}">
      <dsp:nvSpPr>
        <dsp:cNvPr id="0" name=""/>
        <dsp:cNvSpPr/>
      </dsp:nvSpPr>
      <dsp:spPr>
        <a:xfrm>
          <a:off x="4899374" y="652909"/>
          <a:ext cx="1709908" cy="1709908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Interesi</a:t>
          </a:r>
          <a:endParaRPr lang="hr-HR" sz="1500" kern="1200" dirty="0"/>
        </a:p>
      </dsp:txBody>
      <dsp:txXfrm>
        <a:off x="5149784" y="903319"/>
        <a:ext cx="1209088" cy="1209088"/>
      </dsp:txXfrm>
    </dsp:sp>
    <dsp:sp modelId="{11C35D31-E54B-48FD-9CDE-C1E4A0572425}">
      <dsp:nvSpPr>
        <dsp:cNvPr id="0" name=""/>
        <dsp:cNvSpPr/>
      </dsp:nvSpPr>
      <dsp:spPr>
        <a:xfrm>
          <a:off x="5551673" y="2227697"/>
          <a:ext cx="1709908" cy="170990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490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Sposobnosti</a:t>
          </a:r>
          <a:endParaRPr lang="hr-HR" sz="1500" kern="1200" dirty="0"/>
        </a:p>
      </dsp:txBody>
      <dsp:txXfrm>
        <a:off x="5802083" y="2478107"/>
        <a:ext cx="1209088" cy="1209088"/>
      </dsp:txXfrm>
    </dsp:sp>
    <dsp:sp modelId="{CAAA23DB-6130-4350-BAE9-63B341334B01}">
      <dsp:nvSpPr>
        <dsp:cNvPr id="0" name=""/>
        <dsp:cNvSpPr/>
      </dsp:nvSpPr>
      <dsp:spPr>
        <a:xfrm>
          <a:off x="4899374" y="3802486"/>
          <a:ext cx="1709908" cy="1709908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Sustav vrijednosti</a:t>
          </a:r>
          <a:endParaRPr lang="hr-HR" sz="1500" kern="1200" dirty="0"/>
        </a:p>
      </dsp:txBody>
      <dsp:txXfrm>
        <a:off x="5149784" y="4052896"/>
        <a:ext cx="1209088" cy="1209088"/>
      </dsp:txXfrm>
    </dsp:sp>
    <dsp:sp modelId="{22020550-FB47-4230-AEA1-63CA8043A999}">
      <dsp:nvSpPr>
        <dsp:cNvPr id="0" name=""/>
        <dsp:cNvSpPr/>
      </dsp:nvSpPr>
      <dsp:spPr>
        <a:xfrm>
          <a:off x="3324585" y="4454785"/>
          <a:ext cx="1709908" cy="170990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653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Vještine</a:t>
          </a:r>
          <a:endParaRPr lang="hr-HR" sz="1500" kern="1200" dirty="0"/>
        </a:p>
      </dsp:txBody>
      <dsp:txXfrm>
        <a:off x="3574995" y="4705195"/>
        <a:ext cx="1209088" cy="1209088"/>
      </dsp:txXfrm>
    </dsp:sp>
    <dsp:sp modelId="{6E374816-DD27-43EF-B90D-0438B900C46A}">
      <dsp:nvSpPr>
        <dsp:cNvPr id="0" name=""/>
        <dsp:cNvSpPr/>
      </dsp:nvSpPr>
      <dsp:spPr>
        <a:xfrm>
          <a:off x="1749797" y="3802486"/>
          <a:ext cx="1709908" cy="1709908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Mogućnosti zapošljavanja</a:t>
          </a:r>
          <a:endParaRPr lang="hr-HR" sz="1500" kern="1200" dirty="0"/>
        </a:p>
      </dsp:txBody>
      <dsp:txXfrm>
        <a:off x="2000207" y="4052896"/>
        <a:ext cx="1209088" cy="1209088"/>
      </dsp:txXfrm>
    </dsp:sp>
    <dsp:sp modelId="{FB5B188A-CE87-43FC-A7E3-8B70AB7ED90F}">
      <dsp:nvSpPr>
        <dsp:cNvPr id="0" name=""/>
        <dsp:cNvSpPr/>
      </dsp:nvSpPr>
      <dsp:spPr>
        <a:xfrm>
          <a:off x="1097498" y="2227697"/>
          <a:ext cx="1709908" cy="170990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326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Znanja</a:t>
          </a:r>
          <a:endParaRPr lang="hr-HR" sz="1500" kern="1200" dirty="0"/>
        </a:p>
      </dsp:txBody>
      <dsp:txXfrm>
        <a:off x="1347908" y="2478107"/>
        <a:ext cx="1209088" cy="1209088"/>
      </dsp:txXfrm>
    </dsp:sp>
    <dsp:sp modelId="{330C43D5-7838-48A0-A040-7FB0015DBE55}">
      <dsp:nvSpPr>
        <dsp:cNvPr id="0" name=""/>
        <dsp:cNvSpPr/>
      </dsp:nvSpPr>
      <dsp:spPr>
        <a:xfrm>
          <a:off x="1749797" y="652909"/>
          <a:ext cx="1709908" cy="170990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16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Stavovi</a:t>
          </a:r>
          <a:endParaRPr lang="hr-HR" sz="1500" kern="1200" dirty="0"/>
        </a:p>
      </dsp:txBody>
      <dsp:txXfrm>
        <a:off x="2000207" y="903319"/>
        <a:ext cx="1209088" cy="1209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>
                <a:cs typeface="+mn-cs"/>
              </a:defRPr>
            </a:lvl1pPr>
          </a:lstStyle>
          <a:p>
            <a:pPr>
              <a:defRPr/>
            </a:pPr>
            <a:fld id="{DD71C94C-3930-4782-98F3-740CEA2D2329}" type="datetimeFigureOut">
              <a:rPr lang="sr-Latn-CS"/>
              <a:pPr>
                <a:defRPr/>
              </a:pPr>
              <a:t>7.4.2014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1200">
                <a:cs typeface="+mn-cs"/>
              </a:defRPr>
            </a:lvl1pPr>
          </a:lstStyle>
          <a:p>
            <a:pPr>
              <a:defRPr/>
            </a:pPr>
            <a:fld id="{595D2ACC-3E03-4A88-9A72-7950EA0467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3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5CD6E-288A-4267-B2B0-6689D83580B9}" type="datetimeFigureOut">
              <a:rPr lang="hr-HR" smtClean="0"/>
              <a:t>7.4.2014.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CDA22-EF3A-43FE-9FE9-8E75F02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19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9E1C6B-DD43-410D-B8EB-2C7BCF3EA22B}" type="slidenum">
              <a:rPr lang="hr-HR" sz="1200"/>
              <a:pPr eaLnBrk="1" hangingPunct="1"/>
              <a:t>19</a:t>
            </a:fld>
            <a:endParaRPr lang="hr-HR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x-non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6CD1FB-F018-43BD-9FBA-E68DD0D66CBC}" type="slidenum">
              <a:rPr lang="hr-HR" sz="1200"/>
              <a:pPr algn="r"/>
              <a:t>27</a:t>
            </a:fld>
            <a:endParaRPr lang="hr-HR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-26988" y="0"/>
            <a:ext cx="9170988" cy="647700"/>
            <a:chOff x="-16" y="-2"/>
            <a:chExt cx="5777" cy="408"/>
          </a:xfrm>
        </p:grpSpPr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-16" y="0"/>
              <a:ext cx="5777" cy="406"/>
              <a:chOff x="1417" y="9585"/>
              <a:chExt cx="8769" cy="1055"/>
            </a:xfrm>
          </p:grpSpPr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1447" y="9585"/>
                <a:ext cx="8739" cy="1055"/>
                <a:chOff x="1428" y="5045"/>
                <a:chExt cx="8739" cy="1055"/>
              </a:xfrm>
            </p:grpSpPr>
            <p:sp>
              <p:nvSpPr>
                <p:cNvPr id="10" name="Rectangle 7"/>
                <p:cNvSpPr>
                  <a:spLocks noChangeArrowheads="1"/>
                </p:cNvSpPr>
                <p:nvPr/>
              </p:nvSpPr>
              <p:spPr bwMode="auto">
                <a:xfrm>
                  <a:off x="1428" y="5045"/>
                  <a:ext cx="8734" cy="340"/>
                </a:xfrm>
                <a:prstGeom prst="rect">
                  <a:avLst/>
                </a:prstGeom>
                <a:solidFill>
                  <a:srgbClr val="7C7F87"/>
                </a:solidFill>
                <a:ln w="9525">
                  <a:solidFill>
                    <a:srgbClr val="7C7F8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endParaRPr lang="sr-Latn-CS"/>
                </a:p>
              </p:txBody>
            </p:sp>
            <p:sp>
              <p:nvSpPr>
                <p:cNvPr id="11" name="Rectangle 8"/>
                <p:cNvSpPr>
                  <a:spLocks noChangeArrowheads="1"/>
                </p:cNvSpPr>
                <p:nvPr/>
              </p:nvSpPr>
              <p:spPr bwMode="auto">
                <a:xfrm>
                  <a:off x="1431" y="5406"/>
                  <a:ext cx="8736" cy="340"/>
                </a:xfrm>
                <a:prstGeom prst="rect">
                  <a:avLst/>
                </a:prstGeom>
                <a:solidFill>
                  <a:srgbClr val="D1000E"/>
                </a:solidFill>
                <a:ln w="9525">
                  <a:solidFill>
                    <a:srgbClr val="D1000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endParaRPr lang="sr-Latn-CS"/>
                </a:p>
              </p:txBody>
            </p:sp>
            <p:sp>
              <p:nvSpPr>
                <p:cNvPr id="12" name="Rectangle 9"/>
                <p:cNvSpPr>
                  <a:spLocks noChangeArrowheads="1"/>
                </p:cNvSpPr>
                <p:nvPr/>
              </p:nvSpPr>
              <p:spPr bwMode="auto">
                <a:xfrm>
                  <a:off x="1428" y="5760"/>
                  <a:ext cx="8734" cy="340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solidFill>
                    <a:srgbClr val="BCBCB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endParaRPr lang="sr-Latn-CS"/>
                </a:p>
              </p:txBody>
            </p:sp>
          </p:grp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1417" y="9941"/>
                <a:ext cx="875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1425" y="10284"/>
                <a:ext cx="8760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" y="-2"/>
              <a:ext cx="53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285875" y="142875"/>
            <a:ext cx="6572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Hrvatski zavod za zapošljavanje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</p:spPr>
        <p:txBody>
          <a:bodyPr anchor="b"/>
          <a:lstStyle>
            <a:lvl1pPr>
              <a:defRPr lang="hr-HR" sz="6000" b="1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3CB7E1-BFBC-4E14-9734-4536BB895E0B}" type="datetime1">
              <a:rPr lang="hr-HR"/>
              <a:pPr>
                <a:defRPr/>
              </a:pPr>
              <a:t>7.4.2014.</a:t>
            </a:fld>
            <a:endParaRPr lang="hr-HR" dirty="0"/>
          </a:p>
        </p:txBody>
      </p:sp>
      <p:sp>
        <p:nvSpPr>
          <p:cNvPr id="15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4E662D-F3D4-43FB-B671-17E0621D4D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D714-37FD-4458-89DC-B7B848C23ED7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0648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CDB6-76B0-4E4C-A70C-0905667AEA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43377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sz="2000" baseline="0"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2"/>
              </a:buBlip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716B-FC7E-484C-90C7-BA236CBFFB42}" type="datetime1">
              <a:rPr lang="hr-HR"/>
              <a:pPr>
                <a:defRPr/>
              </a:pPr>
              <a:t>7.4.2014.</a:t>
            </a:fld>
            <a:endParaRPr lang="hr-H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AB05-B952-4AB1-8AA6-C3E1F2D6EE5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 sz="2800" baseline="0">
                <a:latin typeface="Arial" pitchFamily="34" charset="0"/>
                <a:cs typeface="Arial" pitchFamily="34" charset="0"/>
              </a:defRPr>
            </a:lvl1pPr>
            <a:lvl2pPr>
              <a:buClr>
                <a:srgbClr val="FF0000"/>
              </a:buClr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0000"/>
              </a:buClr>
              <a:buFontTx/>
              <a:buBlip>
                <a:blip r:embed="rId2"/>
              </a:buBlip>
              <a:defRPr lang="en-US" sz="20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>
              <a:buClr>
                <a:srgbClr val="FF0000"/>
              </a:buClr>
              <a:buFontTx/>
              <a:buBlip>
                <a:blip r:embed="rId2"/>
              </a:buBlip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Clr>
                <a:srgbClr val="FF0000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C347-DF5F-4E35-BBFA-4AFA28C2472E}" type="datetime1">
              <a:rPr lang="hr-HR"/>
              <a:pPr>
                <a:defRPr/>
              </a:pPr>
              <a:t>7.4.2014.</a:t>
            </a:fld>
            <a:endParaRPr lang="hr-H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818C3-A362-4F7F-BD2E-0917BB6745E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2000240"/>
            <a:ext cx="7543800" cy="4095760"/>
          </a:xfrm>
        </p:spPr>
        <p:txBody>
          <a:bodyPr/>
          <a:lstStyle>
            <a:lvl1pPr marL="342900" indent="-342900">
              <a:buClr>
                <a:srgbClr val="A50021"/>
              </a:buClr>
              <a:buSzPct val="80000"/>
              <a:buFontTx/>
              <a:buBlip>
                <a:blip r:embed="rId2"/>
              </a:buBlip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hr-HR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8B97-0C90-4B90-A381-0FC635FEDC3D}" type="datetime1">
              <a:rPr lang="hr-HR"/>
              <a:pPr>
                <a:defRPr/>
              </a:pPr>
              <a:t>7.4.2014.</a:t>
            </a:fld>
            <a:endParaRPr lang="hr-H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5252-4CEE-47C1-AC8A-43F404ABAF4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B55E-8440-4F42-ABC8-99F810B733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46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87CE-8AE5-4082-835A-28F4F769E7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96267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919A-D43F-4657-B068-0A6CFBFCCC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14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D714-37FD-4458-89DC-B7B848C23ED7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8238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071538" y="785794"/>
            <a:ext cx="7543800" cy="857256"/>
          </a:xfrm>
        </p:spPr>
        <p:txBody>
          <a:bodyPr anchor="ctr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defRPr lang="hr-HR" sz="2800" b="0" dirty="0" smtClean="0">
                <a:solidFill>
                  <a:srgbClr val="D100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 baseline="0"/>
            </a:lvl3pPr>
            <a:lvl4pPr>
              <a:buFontTx/>
              <a:buBlip>
                <a:blip r:embed="rId2"/>
              </a:buBlip>
              <a:defRPr sz="1800"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D714-37FD-4458-89DC-B7B848C23ED7}" type="slidenum">
              <a:rPr lang="hr-H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82385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dirty="0" err="1" smtClean="0"/>
              <a:t>Ariel</a:t>
            </a:r>
            <a:r>
              <a:rPr lang="hr-HR" dirty="0" smtClean="0"/>
              <a:t> 28</a:t>
            </a:r>
          </a:p>
          <a:p>
            <a:pPr lvl="1"/>
            <a:r>
              <a:rPr lang="hr-HR" dirty="0" err="1" smtClean="0"/>
              <a:t>Ariel</a:t>
            </a:r>
            <a:r>
              <a:rPr lang="hr-HR" dirty="0" smtClean="0"/>
              <a:t> 24</a:t>
            </a:r>
          </a:p>
          <a:p>
            <a:pPr lvl="2"/>
            <a:r>
              <a:rPr lang="hr-HR" dirty="0" err="1" smtClean="0"/>
              <a:t>Ariel</a:t>
            </a:r>
            <a:r>
              <a:rPr lang="hr-HR" dirty="0" smtClean="0"/>
              <a:t> 20</a:t>
            </a:r>
          </a:p>
          <a:p>
            <a:pPr lvl="3"/>
            <a:r>
              <a:rPr lang="hr-HR" dirty="0" err="1" smtClean="0"/>
              <a:t>Ariel</a:t>
            </a:r>
            <a:r>
              <a:rPr lang="hr-HR" dirty="0" smtClean="0"/>
              <a:t> 18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9B6FA3-82E4-48CD-B1C8-7CC0AE6AE0B6}" type="datetime1">
              <a:rPr lang="hr-HR"/>
              <a:pPr>
                <a:defRPr/>
              </a:pPr>
              <a:t>7.4.2014.</a:t>
            </a:fld>
            <a:endParaRPr lang="hr-HR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904733-F8AE-4ABA-A2DA-93676C9DE57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-26988" y="0"/>
            <a:ext cx="9170988" cy="647700"/>
            <a:chOff x="-16" y="-2"/>
            <a:chExt cx="5777" cy="408"/>
          </a:xfrm>
        </p:grpSpPr>
        <p:grpSp>
          <p:nvGrpSpPr>
            <p:cNvPr id="1032" name="Group 5"/>
            <p:cNvGrpSpPr>
              <a:grpSpLocks/>
            </p:cNvGrpSpPr>
            <p:nvPr/>
          </p:nvGrpSpPr>
          <p:grpSpPr bwMode="auto">
            <a:xfrm>
              <a:off x="-16" y="0"/>
              <a:ext cx="5777" cy="406"/>
              <a:chOff x="1417" y="9585"/>
              <a:chExt cx="8769" cy="1055"/>
            </a:xfrm>
          </p:grpSpPr>
          <p:grpSp>
            <p:nvGrpSpPr>
              <p:cNvPr id="1034" name="Group 6"/>
              <p:cNvGrpSpPr>
                <a:grpSpLocks/>
              </p:cNvGrpSpPr>
              <p:nvPr/>
            </p:nvGrpSpPr>
            <p:grpSpPr bwMode="auto">
              <a:xfrm>
                <a:off x="1447" y="9585"/>
                <a:ext cx="8739" cy="1055"/>
                <a:chOff x="1428" y="5045"/>
                <a:chExt cx="8739" cy="1055"/>
              </a:xfrm>
            </p:grpSpPr>
            <p:sp>
              <p:nvSpPr>
                <p:cNvPr id="1037" name="Rectangle 7"/>
                <p:cNvSpPr>
                  <a:spLocks noChangeArrowheads="1"/>
                </p:cNvSpPr>
                <p:nvPr/>
              </p:nvSpPr>
              <p:spPr bwMode="auto">
                <a:xfrm>
                  <a:off x="1428" y="5045"/>
                  <a:ext cx="8734" cy="340"/>
                </a:xfrm>
                <a:prstGeom prst="rect">
                  <a:avLst/>
                </a:prstGeom>
                <a:solidFill>
                  <a:srgbClr val="7C7F87"/>
                </a:solidFill>
                <a:ln w="9525">
                  <a:solidFill>
                    <a:srgbClr val="7C7F8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endParaRPr lang="sr-Latn-CS"/>
                </a:p>
              </p:txBody>
            </p:sp>
            <p:sp>
              <p:nvSpPr>
                <p:cNvPr id="1038" name="Rectangle 8"/>
                <p:cNvSpPr>
                  <a:spLocks noChangeArrowheads="1"/>
                </p:cNvSpPr>
                <p:nvPr/>
              </p:nvSpPr>
              <p:spPr bwMode="auto">
                <a:xfrm>
                  <a:off x="1431" y="5406"/>
                  <a:ext cx="8736" cy="340"/>
                </a:xfrm>
                <a:prstGeom prst="rect">
                  <a:avLst/>
                </a:prstGeom>
                <a:solidFill>
                  <a:srgbClr val="D1000E"/>
                </a:solidFill>
                <a:ln w="9525">
                  <a:solidFill>
                    <a:srgbClr val="D1000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endParaRPr lang="sr-Latn-CS"/>
                </a:p>
              </p:txBody>
            </p:sp>
            <p:sp>
              <p:nvSpPr>
                <p:cNvPr id="1039" name="Rectangle 9"/>
                <p:cNvSpPr>
                  <a:spLocks noChangeArrowheads="1"/>
                </p:cNvSpPr>
                <p:nvPr/>
              </p:nvSpPr>
              <p:spPr bwMode="auto">
                <a:xfrm>
                  <a:off x="1428" y="5760"/>
                  <a:ext cx="8734" cy="340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solidFill>
                    <a:srgbClr val="BCBCB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n"/>
                  </a:pPr>
                  <a:endParaRPr lang="sr-Latn-CS"/>
                </a:p>
              </p:txBody>
            </p:sp>
          </p:grpSp>
          <p:sp>
            <p:nvSpPr>
              <p:cNvPr id="1035" name="Line 10"/>
              <p:cNvSpPr>
                <a:spLocks noChangeShapeType="1"/>
              </p:cNvSpPr>
              <p:nvPr/>
            </p:nvSpPr>
            <p:spPr bwMode="auto">
              <a:xfrm>
                <a:off x="1417" y="9941"/>
                <a:ext cx="8758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36" name="Line 11"/>
              <p:cNvSpPr>
                <a:spLocks noChangeShapeType="1"/>
              </p:cNvSpPr>
              <p:nvPr/>
            </p:nvSpPr>
            <p:spPr bwMode="auto">
              <a:xfrm>
                <a:off x="1425" y="10284"/>
                <a:ext cx="8760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pic>
          <p:nvPicPr>
            <p:cNvPr id="1033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" y="-2"/>
              <a:ext cx="53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1285875" y="130175"/>
            <a:ext cx="6572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Hrvatski zavod za zapošljavanje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4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Blip>
          <a:blip r:embed="rId14"/>
        </a:buBlip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4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25000"/>
        <a:buBlip>
          <a:blip r:embed="rId14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hzz.krapina@hzz.hr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hzz.hr/default.aspx?id=10353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hzz.h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hzz.hr/" TargetMode="External"/><Relationship Id="rId4" Type="http://schemas.openxmlformats.org/officeDocument/2006/relationships/hyperlink" Target="mailto:hzz.krapina@hzz.h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908720"/>
            <a:ext cx="5727700" cy="2363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spcBef>
                <a:spcPct val="70000"/>
              </a:spcBef>
              <a:defRPr/>
            </a:pPr>
            <a:r>
              <a:rPr lang="hr-HR" sz="3600" dirty="0">
                <a:solidFill>
                  <a:srgbClr val="CC3300"/>
                </a:solidFill>
                <a:latin typeface="Verdana" pitchFamily="34" charset="0"/>
              </a:rPr>
              <a:t> </a:t>
            </a:r>
            <a:r>
              <a:rPr lang="hr-HR" dirty="0" smtClean="0">
                <a:solidFill>
                  <a:srgbClr val="D1000E"/>
                </a:solidFill>
                <a:latin typeface="Verdana" pitchFamily="34" charset="0"/>
              </a:rPr>
              <a:t>Kako </a:t>
            </a:r>
            <a:r>
              <a:rPr lang="hr-HR" dirty="0">
                <a:solidFill>
                  <a:srgbClr val="D1000E"/>
                </a:solidFill>
                <a:latin typeface="Verdana" pitchFamily="34" charset="0"/>
              </a:rPr>
              <a:t>odabrati </a:t>
            </a:r>
            <a:br>
              <a:rPr lang="hr-HR" dirty="0">
                <a:solidFill>
                  <a:srgbClr val="D1000E"/>
                </a:solidFill>
                <a:latin typeface="Verdana" pitchFamily="34" charset="0"/>
              </a:rPr>
            </a:br>
            <a:r>
              <a:rPr lang="hr-HR" dirty="0">
                <a:solidFill>
                  <a:srgbClr val="D1000E"/>
                </a:solidFill>
                <a:latin typeface="Verdana" pitchFamily="34" charset="0"/>
              </a:rPr>
              <a:t> </a:t>
            </a:r>
            <a:r>
              <a:rPr lang="hr-HR" dirty="0" err="1">
                <a:solidFill>
                  <a:srgbClr val="D1000E"/>
                </a:solidFill>
                <a:latin typeface="Verdana" pitchFamily="34" charset="0"/>
              </a:rPr>
              <a:t>pr</a:t>
            </a:r>
            <a:r>
              <a:rPr lang="hr-HR" dirty="0">
                <a:solidFill>
                  <a:srgbClr val="D1000E"/>
                </a:solidFill>
                <a:latin typeface="Verdana" pitchFamily="34" charset="0"/>
              </a:rPr>
              <a:t>(a)</a:t>
            </a:r>
            <a:r>
              <a:rPr lang="hr-HR" dirty="0" err="1">
                <a:solidFill>
                  <a:srgbClr val="D1000E"/>
                </a:solidFill>
                <a:latin typeface="Verdana" pitchFamily="34" charset="0"/>
              </a:rPr>
              <a:t>vo</a:t>
            </a:r>
            <a:r>
              <a:rPr lang="hr-HR" dirty="0">
                <a:solidFill>
                  <a:srgbClr val="D1000E"/>
                </a:solidFill>
                <a:latin typeface="Verdana" pitchFamily="34" charset="0"/>
              </a:rPr>
              <a:t> </a:t>
            </a:r>
            <a:br>
              <a:rPr lang="hr-HR" dirty="0">
                <a:solidFill>
                  <a:srgbClr val="D1000E"/>
                </a:solidFill>
                <a:latin typeface="Verdana" pitchFamily="34" charset="0"/>
              </a:rPr>
            </a:br>
            <a:r>
              <a:rPr lang="hr-HR" dirty="0">
                <a:solidFill>
                  <a:srgbClr val="D1000E"/>
                </a:solidFill>
                <a:latin typeface="Verdana" pitchFamily="34" charset="0"/>
              </a:rPr>
              <a:t> zanimanje</a:t>
            </a:r>
            <a:r>
              <a:rPr lang="hr-HR" dirty="0" smtClean="0">
                <a:solidFill>
                  <a:srgbClr val="D1000E"/>
                </a:solidFill>
                <a:latin typeface="Verdana" pitchFamily="34" charset="0"/>
              </a:rPr>
              <a:t>?</a:t>
            </a:r>
            <a:endParaRPr lang="hr-HR" sz="4000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43000" y="4259263"/>
            <a:ext cx="117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8055" tIns="29028" rIns="58055" bIns="29028" anchor="b">
            <a:spAutoFit/>
          </a:bodyPr>
          <a:lstStyle/>
          <a:p>
            <a:pPr defTabSz="677863"/>
            <a:endParaRPr lang="sr-Latn-CS" sz="1500">
              <a:solidFill>
                <a:srgbClr val="CC3300"/>
              </a:solidFill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174"/>
            <a:ext cx="9144000" cy="31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62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764704"/>
            <a:ext cx="8180138" cy="100811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hr-HR" sz="3200" dirty="0" smtClean="0">
                <a:solidFill>
                  <a:schemeClr val="hlink"/>
                </a:solidFill>
                <a:latin typeface="Verdana" pitchFamily="34" charset="0"/>
              </a:rPr>
              <a:t>Pomoć u </a:t>
            </a:r>
            <a:r>
              <a:rPr lang="hr-HR" sz="3200" dirty="0" err="1" smtClean="0">
                <a:solidFill>
                  <a:schemeClr val="hlink"/>
                </a:solidFill>
                <a:latin typeface="Verdana" pitchFamily="34" charset="0"/>
              </a:rPr>
              <a:t>samoprocjeni</a:t>
            </a:r>
            <a:r>
              <a:rPr lang="hr-HR" sz="3200" dirty="0" smtClean="0">
                <a:solidFill>
                  <a:schemeClr val="hlink"/>
                </a:solidFill>
                <a:latin typeface="Verdana" pitchFamily="34" charset="0"/>
              </a:rPr>
              <a:t> interesa</a:t>
            </a:r>
            <a:endParaRPr lang="hr-HR" sz="3200" dirty="0" smtClean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8001000" cy="4627091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Arial" charset="0"/>
              </a:rPr>
              <a:t>Može vam pomoći Računalni program za profesionalno usmjeravanje „Moj izbor”</a:t>
            </a:r>
          </a:p>
          <a:p>
            <a:pPr eaLnBrk="1" hangingPunct="1">
              <a:defRPr/>
            </a:pPr>
            <a:endParaRPr lang="hr-HR" dirty="0">
              <a:latin typeface="Arial" charset="0"/>
            </a:endParaRPr>
          </a:p>
          <a:p>
            <a:pPr eaLnBrk="1" hangingPunct="1">
              <a:defRPr/>
            </a:pPr>
            <a:endParaRPr lang="hr-HR" dirty="0" smtClean="0">
              <a:latin typeface="Arial" charset="0"/>
            </a:endParaRPr>
          </a:p>
        </p:txBody>
      </p:sp>
      <p:pic>
        <p:nvPicPr>
          <p:cNvPr id="12294" name="Picture 4" descr="Mojizbor_dobrodosl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75" y="3130550"/>
            <a:ext cx="4464050" cy="300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07038" y="4868863"/>
            <a:ext cx="3097212" cy="158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171450" indent="-171450" eaLnBrk="1" hangingPunct="1">
              <a:buFont typeface="Wingdings" pitchFamily="2" charset="2"/>
              <a:buChar char="Ø"/>
              <a:defRPr/>
            </a:pPr>
            <a:r>
              <a:rPr lang="hr-HR" sz="1200" dirty="0" smtClean="0">
                <a:solidFill>
                  <a:schemeClr val="hlink"/>
                </a:solidFill>
                <a:latin typeface="Verdana" pitchFamily="34" charset="0"/>
              </a:rPr>
              <a:t>dostupan za korištenje učenicima  u Hrvatskom zavodu za zapošljavanje u Krapini</a:t>
            </a:r>
          </a:p>
          <a:p>
            <a:pPr marL="171450" indent="-171450" eaLnBrk="1" hangingPunct="1">
              <a:buFont typeface="Wingdings" pitchFamily="2" charset="2"/>
              <a:buChar char="Ø"/>
              <a:defRPr/>
            </a:pPr>
            <a:r>
              <a:rPr lang="hr-HR" sz="1200" dirty="0">
                <a:solidFill>
                  <a:schemeClr val="hlink"/>
                </a:solidFill>
                <a:latin typeface="Verdana" pitchFamily="34" charset="0"/>
              </a:rPr>
              <a:t>b</a:t>
            </a:r>
            <a:r>
              <a:rPr lang="hr-HR" sz="1200" dirty="0" smtClean="0">
                <a:solidFill>
                  <a:schemeClr val="hlink"/>
                </a:solidFill>
                <a:latin typeface="Verdana" pitchFamily="34" charset="0"/>
              </a:rPr>
              <a:t>esplatan</a:t>
            </a:r>
          </a:p>
          <a:p>
            <a:pPr marL="171450" indent="-171450" eaLnBrk="1" hangingPunct="1">
              <a:buFont typeface="Wingdings" pitchFamily="2" charset="2"/>
              <a:buChar char="Ø"/>
              <a:defRPr/>
            </a:pPr>
            <a:r>
              <a:rPr lang="hr-HR" sz="1200" dirty="0">
                <a:solidFill>
                  <a:schemeClr val="hlink"/>
                </a:solidFill>
                <a:latin typeface="Verdana" pitchFamily="34" charset="0"/>
              </a:rPr>
              <a:t>u</a:t>
            </a:r>
            <a:r>
              <a:rPr lang="hr-HR" sz="1200" dirty="0" smtClean="0">
                <a:solidFill>
                  <a:schemeClr val="hlink"/>
                </a:solidFill>
                <a:latin typeface="Verdana" pitchFamily="34" charset="0"/>
              </a:rPr>
              <a:t>z najavu na tel. 049/382-252 učeniku asistira i savjetnik za profesionalno usmjeravanje</a:t>
            </a:r>
            <a:endParaRPr lang="hr-HR" sz="1200" dirty="0" smtClean="0">
              <a:solidFill>
                <a:srgbClr val="A50021"/>
              </a:solidFill>
              <a:latin typeface="Arial" charset="0"/>
            </a:endParaRPr>
          </a:p>
        </p:txBody>
      </p:sp>
      <p:pic>
        <p:nvPicPr>
          <p:cNvPr id="12296" name="Picture 2" descr="C:\Users\mhorvat\Desktop\IMG_7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608263"/>
            <a:ext cx="30130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9093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8013" y="6858000"/>
            <a:ext cx="974725" cy="485775"/>
          </a:xfrm>
          <a:prstGeom prst="chevron">
            <a:avLst>
              <a:gd name="adj" fmla="val 5016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764704"/>
            <a:ext cx="8568952" cy="7196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469900" indent="-469900"/>
            <a:r>
              <a:rPr lang="hr-HR" sz="3200" kern="1200" dirty="0" smtClean="0">
                <a:solidFill>
                  <a:srgbClr val="D1000E"/>
                </a:solidFill>
                <a:latin typeface="Verdana" pitchFamily="34" charset="0"/>
                <a:ea typeface="+mn-ea"/>
                <a:cs typeface="Arial" charset="0"/>
              </a:rPr>
              <a:t>Računalni </a:t>
            </a:r>
            <a:r>
              <a:rPr lang="hr-HR" sz="3200" kern="1200" dirty="0">
                <a:solidFill>
                  <a:srgbClr val="D1000E"/>
                </a:solidFill>
                <a:latin typeface="Verdana" pitchFamily="34" charset="0"/>
                <a:ea typeface="+mn-ea"/>
                <a:cs typeface="Arial" charset="0"/>
              </a:rPr>
              <a:t>program  </a:t>
            </a:r>
            <a:r>
              <a:rPr lang="hr-HR" sz="3200" kern="1200" dirty="0" smtClean="0">
                <a:solidFill>
                  <a:srgbClr val="D1000E"/>
                </a:solidFill>
                <a:latin typeface="Verdana" pitchFamily="34" charset="0"/>
                <a:ea typeface="+mn-ea"/>
                <a:cs typeface="Arial" charset="0"/>
              </a:rPr>
              <a:t>„Moj izbor”</a:t>
            </a:r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endParaRPr lang="hr-HR" sz="32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981200"/>
            <a:ext cx="3725863" cy="4114800"/>
          </a:xfrm>
        </p:spPr>
        <p:txBody>
          <a:bodyPr/>
          <a:lstStyle/>
          <a:p>
            <a:pPr marL="739775" indent="-739775" algn="ctr" defTabSz="1439863">
              <a:buFontTx/>
              <a:buNone/>
              <a:defRPr/>
            </a:pPr>
            <a:endParaRPr lang="hr-HR" sz="3000" b="1" i="1" dirty="0"/>
          </a:p>
          <a:p>
            <a:pPr marL="739775" indent="-739775" defTabSz="1439863">
              <a:defRPr/>
            </a:pPr>
            <a:endParaRPr lang="hr-HR" sz="1300" b="1" dirty="0"/>
          </a:p>
          <a:p>
            <a:pPr marL="739775" indent="-739775" defTabSz="1439863">
              <a:buFontTx/>
              <a:buNone/>
              <a:defRPr/>
            </a:pPr>
            <a:endParaRPr lang="hr-HR" sz="2400" dirty="0"/>
          </a:p>
          <a:p>
            <a:pPr marL="739775" indent="-739775" defTabSz="1439863">
              <a:buFontTx/>
              <a:buNone/>
              <a:defRPr/>
            </a:pPr>
            <a:endParaRPr lang="hr-HR" sz="2400" dirty="0"/>
          </a:p>
          <a:p>
            <a:pPr marL="739775" indent="-739775" defTabSz="1439863">
              <a:buFontTx/>
              <a:buNone/>
              <a:defRPr/>
            </a:pPr>
            <a:endParaRPr lang="hr-HR" sz="24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0062" y="1740544"/>
            <a:ext cx="44291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1600" dirty="0">
              <a:latin typeface="Verdana" pitchFamily="34" charset="0"/>
            </a:endParaRPr>
          </a:p>
          <a:p>
            <a:pPr marL="469900" indent="-469900">
              <a:buClr>
                <a:schemeClr val="accent2"/>
              </a:buClr>
            </a:pPr>
            <a:endParaRPr lang="hr-HR" sz="2400" b="1" dirty="0">
              <a:solidFill>
                <a:srgbClr val="000066"/>
              </a:solidFill>
              <a:latin typeface="Verdana" pitchFamily="34" charset="0"/>
            </a:endParaRP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1800" b="1" u="sng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20486" name="Picture 6" descr="P30900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204864"/>
            <a:ext cx="3284887" cy="2463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9428" y="1556792"/>
            <a:ext cx="80850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</a:rPr>
              <a:t>Računalni program „Moj izbor“ korisnicima pruža mogućnost:</a:t>
            </a:r>
            <a:br>
              <a:rPr lang="vi-VN" sz="2400" dirty="0">
                <a:solidFill>
                  <a:schemeClr val="tx1"/>
                </a:solidFill>
              </a:rPr>
            </a:br>
            <a:r>
              <a:rPr lang="hr-HR" sz="1000" dirty="0" smtClean="0">
                <a:solidFill>
                  <a:schemeClr val="tx1"/>
                </a:solidFill>
              </a:rPr>
              <a:t>.</a:t>
            </a:r>
          </a:p>
          <a:p>
            <a:pPr marL="228600" indent="-228600">
              <a:buAutoNum type="arabicPeriod"/>
            </a:pPr>
            <a:r>
              <a:rPr lang="vi-VN" sz="1200" b="1" dirty="0" smtClean="0">
                <a:solidFill>
                  <a:schemeClr val="tx1"/>
                </a:solidFill>
              </a:rPr>
              <a:t>samoinformiranja </a:t>
            </a:r>
            <a:r>
              <a:rPr lang="vi-VN" sz="1200" b="1" dirty="0">
                <a:solidFill>
                  <a:schemeClr val="tx1"/>
                </a:solidFill>
              </a:rPr>
              <a:t>o različitim zanimanjima </a:t>
            </a:r>
            <a:r>
              <a:rPr lang="vi-VN" sz="1200" dirty="0">
                <a:solidFill>
                  <a:schemeClr val="tx1"/>
                </a:solidFill>
              </a:rPr>
              <a:t>- detaljan uvid u </a:t>
            </a:r>
            <a:endParaRPr lang="hr-HR" sz="1200" dirty="0" smtClean="0">
              <a:solidFill>
                <a:schemeClr val="tx1"/>
              </a:solidFill>
            </a:endParaRPr>
          </a:p>
          <a:p>
            <a:r>
              <a:rPr lang="hr-HR" sz="1200" b="1" dirty="0">
                <a:solidFill>
                  <a:srgbClr val="C00000"/>
                </a:solidFill>
              </a:rPr>
              <a:t> </a:t>
            </a:r>
            <a:r>
              <a:rPr lang="hr-HR" sz="1200" b="1" dirty="0" smtClean="0">
                <a:solidFill>
                  <a:srgbClr val="C00000"/>
                </a:solidFill>
              </a:rPr>
              <a:t>   </a:t>
            </a:r>
            <a:r>
              <a:rPr lang="vi-VN" sz="1200" b="1" dirty="0" smtClean="0">
                <a:solidFill>
                  <a:srgbClr val="C00000"/>
                </a:solidFill>
              </a:rPr>
              <a:t>bazu </a:t>
            </a:r>
            <a:r>
              <a:rPr lang="vi-VN" sz="1200" b="1" dirty="0">
                <a:solidFill>
                  <a:srgbClr val="C00000"/>
                </a:solidFill>
              </a:rPr>
              <a:t>s oko 350 opisa zanimanja</a:t>
            </a:r>
            <a:r>
              <a:rPr lang="vi-VN" sz="1200" dirty="0">
                <a:solidFill>
                  <a:schemeClr val="tx1"/>
                </a:solidFill>
              </a:rPr>
              <a:t>. Svaki opis zanimanja </a:t>
            </a:r>
            <a:r>
              <a:rPr lang="vi-VN" sz="1200" dirty="0" smtClean="0">
                <a:solidFill>
                  <a:schemeClr val="tx1"/>
                </a:solidFill>
              </a:rPr>
              <a:t>sadrži</a:t>
            </a:r>
            <a:r>
              <a:rPr lang="hr-HR" sz="1200" dirty="0" smtClean="0">
                <a:solidFill>
                  <a:schemeClr val="tx1"/>
                </a:solidFill>
              </a:rPr>
              <a:t>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 smtClean="0">
                <a:solidFill>
                  <a:schemeClr val="tx1"/>
                </a:solidFill>
              </a:rPr>
              <a:t>kratak </a:t>
            </a:r>
            <a:r>
              <a:rPr lang="vi-VN" sz="1200" dirty="0">
                <a:solidFill>
                  <a:schemeClr val="tx1"/>
                </a:solidFill>
              </a:rPr>
              <a:t>opis zanimanja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potrebno obrazovanje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opis poslova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znanja, vještine i poželjne osobine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uvjeti rada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srodna zanimanja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mogućnosti zapošljavanja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ostale informacije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vi-VN" sz="1200" dirty="0">
                <a:solidFill>
                  <a:schemeClr val="tx1"/>
                </a:solidFill>
              </a:rPr>
              <a:t>fotografije zanimanja </a:t>
            </a:r>
            <a:endParaRPr lang="hr-HR" sz="1200" dirty="0" smtClean="0">
              <a:solidFill>
                <a:schemeClr val="tx1"/>
              </a:solidFill>
            </a:endParaRPr>
          </a:p>
          <a:p>
            <a:pPr lvl="1"/>
            <a:endParaRPr lang="vi-VN" sz="1200" dirty="0">
              <a:solidFill>
                <a:schemeClr val="tx1"/>
              </a:solidFill>
            </a:endParaRPr>
          </a:p>
          <a:p>
            <a:r>
              <a:rPr lang="vi-VN" sz="1200" b="1" dirty="0">
                <a:solidFill>
                  <a:schemeClr val="tx1"/>
                </a:solidFill>
              </a:rPr>
              <a:t>2. samoinformiranja o obrazovanja i zapošljavanju u Republici Hrvatskoj </a:t>
            </a:r>
            <a:r>
              <a:rPr lang="vi-VN" sz="1200" dirty="0">
                <a:solidFill>
                  <a:schemeClr val="tx1"/>
                </a:solidFill>
              </a:rPr>
              <a:t>- osnovne informacije o strukturi, postojećim propisima u području obrazovanja i zapošljavanja te savjeti za unapređivanje vještina za razvoj karijere.</a:t>
            </a:r>
            <a:br>
              <a:rPr lang="vi-VN" sz="1200" dirty="0">
                <a:solidFill>
                  <a:schemeClr val="tx1"/>
                </a:solidFill>
              </a:rPr>
            </a:br>
            <a:r>
              <a:rPr lang="vi-VN" sz="1200" dirty="0">
                <a:solidFill>
                  <a:schemeClr val="tx1"/>
                </a:solidFill>
              </a:rPr>
              <a:t/>
            </a:r>
            <a:br>
              <a:rPr lang="vi-VN" sz="1200" dirty="0">
                <a:solidFill>
                  <a:schemeClr val="tx1"/>
                </a:solidFill>
              </a:rPr>
            </a:br>
            <a:r>
              <a:rPr lang="vi-VN" sz="1200" b="1" dirty="0">
                <a:solidFill>
                  <a:schemeClr val="tx1"/>
                </a:solidFill>
              </a:rPr>
              <a:t>3. samoprocjene profesionalnih interesa </a:t>
            </a:r>
            <a:r>
              <a:rPr lang="vi-VN" sz="1200" dirty="0">
                <a:solidFill>
                  <a:schemeClr val="tx1"/>
                </a:solidFill>
              </a:rPr>
              <a:t>- interaktivni upitnik koji se odnosi na privlačnost bavljenja radnim aktivnostima vezanim uz znanja, vještine i uvjete rada pojedinog zanimanja.</a:t>
            </a:r>
            <a:br>
              <a:rPr lang="vi-VN" sz="1200" dirty="0">
                <a:solidFill>
                  <a:schemeClr val="tx1"/>
                </a:solidFill>
              </a:rPr>
            </a:br>
            <a:r>
              <a:rPr lang="vi-VN" sz="1200" dirty="0">
                <a:solidFill>
                  <a:schemeClr val="tx1"/>
                </a:solidFill>
              </a:rPr>
              <a:t/>
            </a:r>
            <a:br>
              <a:rPr lang="vi-VN" sz="1200" dirty="0">
                <a:solidFill>
                  <a:schemeClr val="tx1"/>
                </a:solidFill>
              </a:rPr>
            </a:br>
            <a:r>
              <a:rPr lang="vi-VN" sz="1200" b="1" dirty="0">
                <a:solidFill>
                  <a:schemeClr val="tx1"/>
                </a:solidFill>
              </a:rPr>
              <a:t>4. samoprocjene kompetencija </a:t>
            </a:r>
            <a:r>
              <a:rPr lang="vi-VN" sz="1200" dirty="0">
                <a:solidFill>
                  <a:schemeClr val="tx1"/>
                </a:solidFill>
              </a:rPr>
              <a:t>- interaktivni upitnik koji se odnosi na samoprocjenu razvijenosti kompetencija, tj. vještina koje je korisnik stekao kod kuće, tijekom školovanja ili na radnom mjestu</a:t>
            </a:r>
            <a:r>
              <a:rPr lang="vi-VN" sz="1200" dirty="0" smtClean="0">
                <a:solidFill>
                  <a:schemeClr val="tx1"/>
                </a:solidFill>
              </a:rPr>
              <a:t>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3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971550" y="4724400"/>
            <a:ext cx="648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722" name="Rectangle 27"/>
          <p:cNvSpPr>
            <a:spLocks noChangeArrowheads="1"/>
          </p:cNvSpPr>
          <p:nvPr/>
        </p:nvSpPr>
        <p:spPr bwMode="auto">
          <a:xfrm>
            <a:off x="395288" y="765175"/>
            <a:ext cx="8145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buNone/>
              <a:defRPr/>
            </a:pPr>
            <a:r>
              <a:rPr lang="hr-HR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 izbor utječu i …</a:t>
            </a:r>
          </a:p>
        </p:txBody>
      </p:sp>
      <p:pic>
        <p:nvPicPr>
          <p:cNvPr id="13317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0137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39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395288" y="765175"/>
            <a:ext cx="8145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buNone/>
              <a:defRPr/>
            </a:pPr>
            <a:r>
              <a:rPr lang="hr-HR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Mogućnost zapošljavanja</a:t>
            </a:r>
            <a:endParaRPr lang="hr-HR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0453009"/>
              </p:ext>
            </p:extLst>
          </p:nvPr>
        </p:nvGraphicFramePr>
        <p:xfrm>
          <a:off x="755576" y="2780928"/>
          <a:ext cx="784887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43834" y="1916832"/>
            <a:ext cx="7929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1439863">
              <a:buFontTx/>
              <a:buNone/>
              <a:defRPr/>
            </a:pPr>
            <a:r>
              <a:rPr lang="hr-HR" sz="2000" dirty="0" smtClean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 ovom materijalu potražite </a:t>
            </a:r>
            <a:r>
              <a:rPr lang="hr-HR" sz="2000" dirty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detaljnije informacije o potražnji za radnicima, broju  posloprimaca po pojedinim kvalifikacijama, najtraženijim zanimanjima, preporukama za upisnu politiku… istražujte, usporedite, analizirajte!</a:t>
            </a:r>
          </a:p>
        </p:txBody>
      </p:sp>
    </p:spTree>
    <p:extLst>
      <p:ext uri="{BB962C8B-B14F-4D97-AF65-F5344CB8AC3E}">
        <p14:creationId xmlns:p14="http://schemas.microsoft.com/office/powerpoint/2010/main" val="1558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67544" y="304800"/>
            <a:ext cx="867645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defTabSz="1439863">
              <a:buFont typeface="Wingdings" pitchFamily="2" charset="2"/>
              <a:buNone/>
              <a:defRPr/>
            </a:pPr>
            <a:r>
              <a:rPr lang="hr-HR" sz="3200" dirty="0" smtClean="0">
                <a:solidFill>
                  <a:schemeClr val="hlink"/>
                </a:solidFill>
                <a:latin typeface="Verdana" pitchFamily="34" charset="0"/>
              </a:rPr>
              <a:t>Stručna pomoć u profesionalnom usmjeravanju</a:t>
            </a:r>
            <a:endParaRPr lang="hr-HR" sz="32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772816"/>
            <a:ext cx="8208145" cy="441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defTabSz="1439863">
              <a:buFontTx/>
              <a:buNone/>
              <a:defRPr/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Učenici koji o svemu ovome žele razgovarati sa savjetnikom za profesionalno usmjeravanje mogu nam se obratiti:</a:t>
            </a:r>
          </a:p>
          <a:p>
            <a:pPr marL="0" indent="0" defTabSz="1439863">
              <a:buFontTx/>
              <a:buNone/>
              <a:defRPr/>
            </a:pPr>
            <a:endParaRPr lang="hr-HR" sz="1700" dirty="0" smtClean="0">
              <a:latin typeface="Arial" pitchFamily="34" charset="0"/>
              <a:cs typeface="Arial" pitchFamily="34" charset="0"/>
            </a:endParaRPr>
          </a:p>
          <a:p>
            <a:pPr marL="0" indent="0" defTabSz="1439863">
              <a:buFontTx/>
              <a:buNone/>
              <a:defRPr/>
            </a:pPr>
            <a:r>
              <a:rPr lang="hr-HR" sz="1100" b="1" dirty="0" smtClean="0">
                <a:latin typeface="Arial" pitchFamily="34" charset="0"/>
                <a:cs typeface="Arial" pitchFamily="34" charset="0"/>
              </a:rPr>
              <a:t>HRVATSKI ZAVOD ZA ZAPOŠLJAVANJE</a:t>
            </a:r>
          </a:p>
          <a:p>
            <a:pPr marL="0" indent="0" defTabSz="1439863">
              <a:buFontTx/>
              <a:buNone/>
              <a:defRPr/>
            </a:pPr>
            <a:r>
              <a:rPr lang="hr-HR" sz="1100" b="1" dirty="0" smtClean="0">
                <a:latin typeface="Arial" pitchFamily="34" charset="0"/>
                <a:cs typeface="Arial" pitchFamily="34" charset="0"/>
              </a:rPr>
              <a:t>PODRUČNI URED KRAPINA</a:t>
            </a:r>
          </a:p>
          <a:p>
            <a:pPr marL="0" indent="0" defTabSz="1439863">
              <a:buFontTx/>
              <a:buNone/>
              <a:defRPr/>
            </a:pPr>
            <a:r>
              <a:rPr lang="hr-HR" sz="1100" b="1" dirty="0" smtClean="0">
                <a:latin typeface="Arial" pitchFamily="34" charset="0"/>
                <a:cs typeface="Arial" pitchFamily="34" charset="0"/>
              </a:rPr>
              <a:t>Odsjek za profesionalno usmjeravanje i obrazovanje</a:t>
            </a:r>
          </a:p>
          <a:p>
            <a:pPr marL="0" indent="0" defTabSz="1439863">
              <a:buFontTx/>
              <a:buNone/>
              <a:defRPr/>
            </a:pPr>
            <a:r>
              <a:rPr lang="hr-HR" sz="1100" dirty="0" smtClean="0">
                <a:latin typeface="Arial" pitchFamily="34" charset="0"/>
                <a:cs typeface="Arial" pitchFamily="34" charset="0"/>
              </a:rPr>
              <a:t>Krapina, K.Š. Đalskog 4</a:t>
            </a:r>
          </a:p>
          <a:p>
            <a:pPr marL="0" indent="0" defTabSz="1439863">
              <a:buFontTx/>
              <a:buNone/>
              <a:defRPr/>
            </a:pPr>
            <a:r>
              <a:rPr lang="hr-HR" sz="1100" dirty="0" smtClean="0">
                <a:latin typeface="Arial" pitchFamily="34" charset="0"/>
                <a:cs typeface="Arial" pitchFamily="34" charset="0"/>
              </a:rPr>
              <a:t>049/382-252</a:t>
            </a:r>
          </a:p>
          <a:p>
            <a:pPr marL="0" indent="0" defTabSz="1439863">
              <a:buFontTx/>
              <a:buNone/>
              <a:defRPr/>
            </a:pPr>
            <a:r>
              <a:rPr lang="hr-HR" sz="1100" dirty="0" smtClean="0">
                <a:latin typeface="Arial" pitchFamily="34" charset="0"/>
                <a:cs typeface="Arial" pitchFamily="34" charset="0"/>
              </a:rPr>
              <a:t>E-mail: </a:t>
            </a:r>
            <a:r>
              <a:rPr lang="hr-H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hzz.krapina</a:t>
            </a:r>
            <a:r>
              <a:rPr lang="hr-H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hr-HR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hzz.hr</a:t>
            </a:r>
            <a:endParaRPr lang="hr-HR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1439863">
              <a:buFontTx/>
              <a:buNone/>
              <a:defRPr/>
            </a:pPr>
            <a:endParaRPr lang="hr-HR" sz="1700" dirty="0" smtClean="0">
              <a:latin typeface="Arial" pitchFamily="34" charset="0"/>
              <a:cs typeface="Arial" pitchFamily="34" charset="0"/>
            </a:endParaRPr>
          </a:p>
          <a:p>
            <a:pPr marL="0" indent="0" defTabSz="1439863">
              <a:buFontTx/>
              <a:buNone/>
              <a:defRPr/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Možete tražiti:</a:t>
            </a:r>
          </a:p>
          <a:p>
            <a:pPr defTabSz="1439863">
              <a:defRPr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Profesionalno informiranje</a:t>
            </a:r>
          </a:p>
          <a:p>
            <a:pPr defTabSz="1439863">
              <a:defRPr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1700" b="1" dirty="0" smtClean="0">
                <a:latin typeface="Arial" pitchFamily="34" charset="0"/>
                <a:cs typeface="Arial" pitchFamily="34" charset="0"/>
              </a:rPr>
              <a:t>rofesionalno 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savjetovanje </a:t>
            </a:r>
          </a:p>
          <a:p>
            <a:pPr defTabSz="1439863">
              <a:defRPr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Informativne materijale</a:t>
            </a:r>
          </a:p>
          <a:p>
            <a:pPr marL="0" indent="0" defTabSz="1439863">
              <a:buFontTx/>
              <a:buNone/>
              <a:defRPr/>
            </a:pPr>
            <a:endParaRPr lang="hr-HR" sz="1200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1439863">
              <a:buFontTx/>
              <a:buNone/>
              <a:defRPr/>
            </a:pPr>
            <a:r>
              <a:rPr lang="hr-HR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Sve usluge za krajnje korisnike (učenike, roditelje) su besplatne.</a:t>
            </a:r>
          </a:p>
          <a:p>
            <a:pPr marL="0" indent="0" defTabSz="1439863">
              <a:buFontTx/>
              <a:buNone/>
              <a:defRPr/>
            </a:pPr>
            <a:endParaRPr lang="hr-HR" sz="1700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hzz.hr/DocSlike/PU_cjelozivotno_slik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75" y="4221088"/>
            <a:ext cx="323041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19"/>
            <a:ext cx="8748463" cy="854993"/>
          </a:xfrm>
        </p:spPr>
        <p:txBody>
          <a:bodyPr/>
          <a:lstStyle/>
          <a:p>
            <a:pPr marL="342900" indent="-342900" eaLnBrk="1" hangingPunct="1">
              <a:buClr>
                <a:srgbClr val="A50021"/>
              </a:buClr>
              <a:buSzPct val="80000"/>
              <a:defRPr/>
            </a:pPr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Što je profesionalno usmjeravanje?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675"/>
            <a:ext cx="7928049" cy="1655763"/>
          </a:xfrm>
        </p:spPr>
        <p:txBody>
          <a:bodyPr/>
          <a:lstStyle/>
          <a:p>
            <a:pPr marL="0" indent="0" algn="just">
              <a:spcBef>
                <a:spcPct val="50000"/>
              </a:spcBef>
              <a:buFontTx/>
              <a:buNone/>
              <a:defRPr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„Profesionalno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usmjeravanje je skup različitih aktivnosti koje pojedincima omogućuju identificirati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vlastite mogućnosti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, kompetencije i interese u različito doba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života, kako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bi donijeli odluke o obrazovanju, osposobljavanju i zapošljavanju i upravljali vlastitom profesionalnom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karijerom”. </a:t>
            </a:r>
          </a:p>
          <a:p>
            <a:pPr marL="0" indent="0" algn="just">
              <a:spcBef>
                <a:spcPct val="50000"/>
              </a:spcBef>
              <a:buFontTx/>
              <a:buNone/>
              <a:defRPr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Rezolucija 2004., 2008.)</a:t>
            </a:r>
          </a:p>
          <a:p>
            <a:pPr marL="0" indent="0">
              <a:buFontTx/>
              <a:buNone/>
              <a:defRPr/>
            </a:pPr>
            <a:endParaRPr lang="hr-HR" sz="1800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hr-HR" sz="1800" dirty="0" smtClean="0"/>
          </a:p>
        </p:txBody>
      </p:sp>
      <p:pic>
        <p:nvPicPr>
          <p:cNvPr id="5" name="Picture 21" descr="http://www.hzz.hr/UserDocsImages/Odjel%20pripreme/Student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1942"/>
            <a:ext cx="7920880" cy="2021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8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199" y="836712"/>
            <a:ext cx="85708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sz="3200" dirty="0" smtClean="0">
                <a:solidFill>
                  <a:srgbClr val="D100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Profesionalno </a:t>
            </a:r>
            <a:r>
              <a:rPr lang="hr-HR" sz="3200" dirty="0">
                <a:solidFill>
                  <a:srgbClr val="D100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usmjeravanje </a:t>
            </a:r>
            <a:r>
              <a:rPr lang="hr-HR" sz="3200" dirty="0" smtClean="0">
                <a:solidFill>
                  <a:srgbClr val="D100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učenika</a:t>
            </a:r>
            <a:endParaRPr lang="en-US" sz="3200" dirty="0" smtClean="0">
              <a:solidFill>
                <a:srgbClr val="CC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970140"/>
            <a:ext cx="5328959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eaLnBrk="1" hangingPunct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Profesionalno usmjeravanje učenika </a:t>
            </a:r>
          </a:p>
          <a:p>
            <a:pPr lvl="1" eaLnBrk="1" hangingPunct="1">
              <a:buFontTx/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provodi se zajedničkim djelovanjem</a:t>
            </a:r>
          </a:p>
          <a:p>
            <a:pPr lvl="1" eaLnBrk="1" hangingPunct="1">
              <a:buFontTx/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stručnih suradnika škola i savjetnika</a:t>
            </a:r>
          </a:p>
          <a:p>
            <a:pPr lvl="1" eaLnBrk="1" hangingPunct="1">
              <a:buFontTx/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za profesionalno usmjeravanje HZZ-a</a:t>
            </a:r>
          </a:p>
          <a:p>
            <a:pPr lvl="1" eaLnBrk="1" hangingPunct="1">
              <a:buFontTx/>
              <a:buNone/>
            </a:pPr>
            <a:endParaRPr lang="pl-PL" sz="1400" dirty="0" smtClean="0">
              <a:effectLst/>
              <a:ea typeface="Verdana" pitchFamily="34" charset="0"/>
            </a:endParaRP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Početkom  nastavne godine anketiraju se 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svi učenici završnih razreda osnovne i 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srednje škole i u profesionalno savjetovanje 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uključuju učenici sa zdravstvenim ili drugim 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teškoćama ili faktorima zbog kojeg im je sužen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izbor zanimanja te neodlučni učenici.</a:t>
            </a:r>
          </a:p>
          <a:p>
            <a:pPr lvl="1">
              <a:buNone/>
            </a:pPr>
            <a:endParaRPr lang="pl-PL" sz="1400" dirty="0" smtClean="0">
              <a:effectLst/>
              <a:ea typeface="Verdana" pitchFamily="34" charset="0"/>
            </a:endParaRP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Učenik ili roditelj mogu se i neposredno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obratiti i dogovoriti termin u odsjeku za 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profesionalno usmjeravanje / Hrvatski zavod </a:t>
            </a:r>
          </a:p>
          <a:p>
            <a:pPr lvl="1">
              <a:buNone/>
            </a:pPr>
            <a:r>
              <a:rPr lang="pl-PL" sz="1400" dirty="0" smtClean="0">
                <a:effectLst/>
                <a:ea typeface="Verdana" pitchFamily="34" charset="0"/>
              </a:rPr>
              <a:t>za zapošljavanje Područni ured Krapina</a:t>
            </a:r>
            <a:endParaRPr lang="hr-HR" sz="1400" dirty="0" smtClean="0">
              <a:effectLst/>
              <a:ea typeface="Verdana" pitchFamily="34" charset="0"/>
            </a:endParaRPr>
          </a:p>
          <a:p>
            <a:pPr marL="0" indent="0" eaLnBrk="1" hangingPunct="1">
              <a:buFontTx/>
              <a:buNone/>
            </a:pPr>
            <a:endParaRPr lang="hr-HR" dirty="0" smtClean="0">
              <a:effectLst/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 descr="anketni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03">
            <a:off x="5637955" y="1970822"/>
            <a:ext cx="3116263" cy="41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 bwMode="auto">
          <a:xfrm>
            <a:off x="688125" y="2061402"/>
            <a:ext cx="144016" cy="144016"/>
          </a:xfrm>
          <a:prstGeom prst="star7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hr-HR" sz="2800" b="0" i="0" u="none" strike="noStrike" cap="none" normalizeH="0" baseline="0" smtClean="0">
              <a:ln>
                <a:noFill/>
              </a:ln>
              <a:solidFill>
                <a:srgbClr val="7C7F87"/>
              </a:solidFill>
              <a:effectLst/>
              <a:latin typeface="Arial" charset="0"/>
            </a:endParaRPr>
          </a:p>
        </p:txBody>
      </p:sp>
      <p:sp>
        <p:nvSpPr>
          <p:cNvPr id="6" name="7-Point Star 5"/>
          <p:cNvSpPr/>
          <p:nvPr/>
        </p:nvSpPr>
        <p:spPr bwMode="auto">
          <a:xfrm>
            <a:off x="683568" y="3305460"/>
            <a:ext cx="144016" cy="144016"/>
          </a:xfrm>
          <a:prstGeom prst="star7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hr-HR" sz="2800" b="0" i="0" u="none" strike="noStrike" cap="none" normalizeH="0" baseline="0" smtClean="0">
              <a:ln>
                <a:noFill/>
              </a:ln>
              <a:solidFill>
                <a:srgbClr val="7C7F87"/>
              </a:solidFill>
              <a:effectLst/>
              <a:latin typeface="Arial" charset="0"/>
            </a:endParaRPr>
          </a:p>
        </p:txBody>
      </p:sp>
      <p:sp>
        <p:nvSpPr>
          <p:cNvPr id="7" name="7-Point Star 6"/>
          <p:cNvSpPr/>
          <p:nvPr/>
        </p:nvSpPr>
        <p:spPr bwMode="auto">
          <a:xfrm>
            <a:off x="693343" y="5159884"/>
            <a:ext cx="144016" cy="144016"/>
          </a:xfrm>
          <a:prstGeom prst="star7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hr-HR" sz="2800" b="0" i="0" u="none" strike="noStrike" cap="none" normalizeH="0" baseline="0" smtClean="0">
              <a:ln>
                <a:noFill/>
              </a:ln>
              <a:solidFill>
                <a:srgbClr val="7C7F8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829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764704"/>
            <a:ext cx="8208912" cy="1080120"/>
          </a:xfrm>
          <a:prstGeom prst="rect">
            <a:avLst/>
          </a:prstGeom>
        </p:spPr>
        <p:txBody>
          <a:bodyPr/>
          <a:lstStyle/>
          <a:p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Oblici </a:t>
            </a:r>
            <a:r>
              <a:rPr lang="hr-HR" sz="3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rada u profesionalnom </a:t>
            </a:r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usmjeravanju</a:t>
            </a:r>
            <a:endParaRPr lang="hr-HR" sz="3200" dirty="0" smtClean="0">
              <a:solidFill>
                <a:srgbClr val="A5002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564904"/>
            <a:ext cx="7712596" cy="3114923"/>
          </a:xfrm>
        </p:spPr>
        <p:txBody>
          <a:bodyPr/>
          <a:lstStyle/>
          <a:p>
            <a:pPr eaLnBrk="1" hangingPunct="1"/>
            <a:r>
              <a:rPr lang="hr-HR" sz="2400" dirty="0" smtClean="0">
                <a:latin typeface="Arial" charset="0"/>
              </a:rPr>
              <a:t>Individualna informiranja</a:t>
            </a:r>
          </a:p>
          <a:p>
            <a:pPr eaLnBrk="1" hangingPunct="1"/>
            <a:r>
              <a:rPr lang="hr-HR" sz="2400" dirty="0" smtClean="0">
                <a:latin typeface="Arial" charset="0"/>
              </a:rPr>
              <a:t>Grupna informiranja</a:t>
            </a:r>
          </a:p>
          <a:p>
            <a:pPr eaLnBrk="1" hangingPunct="1"/>
            <a:r>
              <a:rPr lang="hr-HR" sz="2400" dirty="0" smtClean="0">
                <a:latin typeface="Arial" charset="0"/>
              </a:rPr>
              <a:t>Individualna savjetovanja</a:t>
            </a:r>
          </a:p>
          <a:p>
            <a:pPr eaLnBrk="1" hangingPunct="1"/>
            <a:r>
              <a:rPr lang="hr-HR" sz="2400" dirty="0" smtClean="0">
                <a:latin typeface="Arial" charset="0"/>
              </a:rPr>
              <a:t>Grupna savjetovanja</a:t>
            </a:r>
          </a:p>
          <a:p>
            <a:pPr eaLnBrk="1" hangingPunct="1"/>
            <a:r>
              <a:rPr lang="hr-HR" sz="2400" dirty="0" smtClean="0">
                <a:latin typeface="Arial" charset="0"/>
              </a:rPr>
              <a:t>Radionice</a:t>
            </a:r>
          </a:p>
          <a:p>
            <a:pPr eaLnBrk="1" hangingPunct="1"/>
            <a:r>
              <a:rPr lang="hr-HR" sz="2400" dirty="0" smtClean="0">
                <a:latin typeface="Arial" charset="0"/>
              </a:rPr>
              <a:t>Samoinformiranje</a:t>
            </a:r>
          </a:p>
          <a:p>
            <a:pPr eaLnBrk="1" hangingPunct="1"/>
            <a:r>
              <a:rPr lang="hr-HR" sz="2400" dirty="0" smtClean="0">
                <a:latin typeface="Arial" charset="0"/>
              </a:rPr>
              <a:t>Samoprocjena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1241247"/>
              </p:ext>
            </p:extLst>
          </p:nvPr>
        </p:nvGraphicFramePr>
        <p:xfrm>
          <a:off x="5076056" y="2636912"/>
          <a:ext cx="352839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hzz.hr/DocSlike/PULogo_CG_smal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14463"/>
            <a:ext cx="1728192" cy="8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302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350"/>
            <a:ext cx="8217098" cy="1216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>
                <a:solidFill>
                  <a:schemeClr val="hlink"/>
                </a:solidFill>
                <a:latin typeface="Verdana" pitchFamily="34" charset="0"/>
              </a:rPr>
              <a:t>Profesionalno savjetovanje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83568" y="1628800"/>
            <a:ext cx="4752528" cy="4537050"/>
          </a:xfrm>
        </p:spPr>
        <p:txBody>
          <a:bodyPr/>
          <a:lstStyle/>
          <a:p>
            <a:pPr marL="0" indent="0" defTabSz="1439863">
              <a:buFontTx/>
              <a:buNone/>
              <a:defRPr/>
            </a:pPr>
            <a:endParaRPr lang="hr-HR" sz="1700" dirty="0"/>
          </a:p>
          <a:p>
            <a:pPr marL="0" indent="0" defTabSz="1439863">
              <a:buFontTx/>
              <a:buNone/>
              <a:defRPr/>
            </a:pPr>
            <a:r>
              <a:rPr lang="hr-HR" sz="1700" dirty="0"/>
              <a:t>P</a:t>
            </a:r>
            <a:r>
              <a:rPr lang="en-GB" sz="1700" dirty="0"/>
              <a:t>rofesionalno </a:t>
            </a:r>
            <a:r>
              <a:rPr lang="hr-HR" sz="1700" dirty="0"/>
              <a:t>savjetovanje je proces </a:t>
            </a:r>
            <a:endParaRPr lang="hr-HR" sz="1700" dirty="0" smtClean="0"/>
          </a:p>
          <a:p>
            <a:pPr marL="0" indent="0" defTabSz="1439863">
              <a:buFontTx/>
              <a:buNone/>
              <a:defRPr/>
            </a:pPr>
            <a:r>
              <a:rPr lang="hr-HR" sz="1700" dirty="0" smtClean="0"/>
              <a:t>tijekom </a:t>
            </a:r>
            <a:r>
              <a:rPr lang="hr-HR" sz="1700" dirty="0"/>
              <a:t>kojeg se učenicima, na temelju </a:t>
            </a:r>
            <a:endParaRPr lang="hr-HR" sz="1700" dirty="0" smtClean="0"/>
          </a:p>
          <a:p>
            <a:pPr marL="0" indent="0" defTabSz="1439863">
              <a:buFontTx/>
              <a:buNone/>
              <a:defRPr/>
            </a:pPr>
            <a:r>
              <a:rPr lang="hr-HR" sz="1700" dirty="0" smtClean="0"/>
              <a:t>prikupljenih relevantnih podataka</a:t>
            </a:r>
            <a:endParaRPr lang="hr-HR" sz="1700" dirty="0"/>
          </a:p>
          <a:p>
            <a:pPr marL="0" indent="0" defTabSz="1439863">
              <a:buFontTx/>
              <a:buNone/>
              <a:defRPr/>
            </a:pPr>
            <a:r>
              <a:rPr lang="hr-HR" sz="1700" dirty="0"/>
              <a:t>(sposobnosti, zdravstveno stanje, interesi, motivacija, obrazovna povijest, podaci s tržišta rada) </a:t>
            </a:r>
          </a:p>
          <a:p>
            <a:pPr marL="0" indent="0" defTabSz="1439863">
              <a:buFontTx/>
              <a:buNone/>
              <a:defRPr/>
            </a:pPr>
            <a:r>
              <a:rPr lang="hr-HR" sz="1700" dirty="0">
                <a:solidFill>
                  <a:schemeClr val="hlink"/>
                </a:solidFill>
              </a:rPr>
              <a:t>pomaže odabrati </a:t>
            </a:r>
          </a:p>
          <a:p>
            <a:pPr marL="0" indent="0" defTabSz="1439863">
              <a:buFontTx/>
              <a:buNone/>
              <a:defRPr/>
            </a:pPr>
            <a:r>
              <a:rPr lang="hr-HR" sz="1700" dirty="0">
                <a:solidFill>
                  <a:schemeClr val="hlink"/>
                </a:solidFill>
              </a:rPr>
              <a:t>najprimjerenije obrazovanje</a:t>
            </a:r>
            <a:r>
              <a:rPr lang="hr-HR" sz="1700" dirty="0" smtClean="0">
                <a:solidFill>
                  <a:schemeClr val="hlink"/>
                </a:solidFill>
              </a:rPr>
              <a:t>.</a:t>
            </a:r>
          </a:p>
          <a:p>
            <a:pPr marL="0" indent="0" defTabSz="1439863">
              <a:buFontTx/>
              <a:buNone/>
              <a:defRPr/>
            </a:pPr>
            <a:endParaRPr lang="hr-HR" sz="1200" dirty="0" smtClean="0">
              <a:solidFill>
                <a:schemeClr val="hlink"/>
              </a:solidFill>
            </a:endParaRPr>
          </a:p>
          <a:p>
            <a:pPr marL="0" indent="0" defTabSz="1439863">
              <a:buFontTx/>
              <a:buNone/>
              <a:defRPr/>
            </a:pPr>
            <a:r>
              <a:rPr lang="hr-HR" sz="1200" dirty="0" smtClean="0"/>
              <a:t>Proces uključuje testiranje područja sposobnosti, mišljenje liječnika (ako je potrebno) i razgovor sa savjetnikom za profesionalno usmjeravanje.</a:t>
            </a:r>
          </a:p>
          <a:p>
            <a:pPr marL="0" indent="0" defTabSz="1439863">
              <a:buFontTx/>
              <a:buNone/>
              <a:defRPr/>
            </a:pPr>
            <a:r>
              <a:rPr lang="hr-HR" sz="1200" dirty="0" smtClean="0"/>
              <a:t>Za pojedine ciljne skupine osim usmenog savjeta, izdaje se pisano Mišljenje.</a:t>
            </a:r>
            <a:endParaRPr lang="hr-HR" sz="1200" dirty="0"/>
          </a:p>
          <a:p>
            <a:pPr marL="0" indent="0" defTabSz="1439863">
              <a:buFontTx/>
              <a:buNone/>
              <a:defRPr/>
            </a:pPr>
            <a:endParaRPr lang="hr-HR" sz="1700" dirty="0">
              <a:solidFill>
                <a:schemeClr val="hlink"/>
              </a:solidFill>
              <a:latin typeface="Verdana" pitchFamily="34" charset="0"/>
            </a:endParaRPr>
          </a:p>
        </p:txBody>
      </p:sp>
      <p:pic>
        <p:nvPicPr>
          <p:cNvPr id="15364" name="Picture 4" descr="P309007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4002789"/>
            <a:ext cx="2983949" cy="2223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hzz.hr/DocSlike/PULogo_CG_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1728192" cy="8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83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608013" y="6858000"/>
            <a:ext cx="974725" cy="485775"/>
          </a:xfrm>
          <a:prstGeom prst="chevron">
            <a:avLst>
              <a:gd name="adj" fmla="val 5016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x-non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800671"/>
            <a:ext cx="8001000" cy="828129"/>
          </a:xfrm>
          <a:prstGeom prst="rect">
            <a:avLst/>
          </a:prstGeom>
        </p:spPr>
        <p:txBody>
          <a:bodyPr/>
          <a:lstStyle/>
          <a:p>
            <a:r>
              <a:rPr lang="hr-HR" sz="3200" dirty="0" smtClean="0">
                <a:solidFill>
                  <a:srgbClr val="D1000E"/>
                </a:solidFill>
                <a:latin typeface="Verdana" pitchFamily="34" charset="0"/>
              </a:rPr>
              <a:t>Brošure </a:t>
            </a:r>
            <a:r>
              <a:rPr lang="hr-HR" sz="3200" dirty="0">
                <a:solidFill>
                  <a:srgbClr val="D1000E"/>
                </a:solidFill>
                <a:latin typeface="Verdana" pitchFamily="34" charset="0"/>
              </a:rPr>
              <a:t>HZZ</a:t>
            </a:r>
            <a:br>
              <a:rPr lang="hr-HR" sz="3200" dirty="0">
                <a:solidFill>
                  <a:srgbClr val="D1000E"/>
                </a:solidFill>
                <a:latin typeface="Verdana" pitchFamily="34" charset="0"/>
              </a:rPr>
            </a:br>
            <a:r>
              <a:rPr lang="hr-HR" sz="3200" dirty="0">
                <a:solidFill>
                  <a:srgbClr val="D1000E"/>
                </a:solidFill>
                <a:latin typeface="Verdana" pitchFamily="34" charset="0"/>
              </a:rPr>
              <a:t>Kamo nakon </a:t>
            </a:r>
            <a:r>
              <a:rPr lang="hr-HR" sz="3200" dirty="0" smtClean="0">
                <a:solidFill>
                  <a:srgbClr val="D1000E"/>
                </a:solidFill>
                <a:latin typeface="Verdana" pitchFamily="34" charset="0"/>
              </a:rPr>
              <a:t>osnovne škole?</a:t>
            </a:r>
            <a:endParaRPr lang="hr-H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348880"/>
            <a:ext cx="8212681" cy="1110733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r>
              <a:rPr lang="hr-HR" sz="2400" dirty="0" smtClean="0">
                <a:effectLst/>
                <a:ea typeface="Times New Roman" pitchFamily="18" charset="0"/>
              </a:rPr>
              <a:t> dostupne </a:t>
            </a:r>
            <a:r>
              <a:rPr lang="hr-HR" sz="2400" dirty="0">
                <a:effectLst/>
                <a:ea typeface="Times New Roman" pitchFamily="18" charset="0"/>
              </a:rPr>
              <a:t>su u elektronskom obliku na mrežnim stranicama Hrvatskog zavoda za zapošljavanje</a:t>
            </a:r>
            <a:r>
              <a:rPr lang="hr-HR" sz="2400" dirty="0">
                <a:solidFill>
                  <a:srgbClr val="FF0000"/>
                </a:solidFill>
                <a:effectLst/>
                <a:ea typeface="Times New Roman" pitchFamily="18" charset="0"/>
              </a:rPr>
              <a:t> </a:t>
            </a:r>
            <a:r>
              <a:rPr lang="hr-HR" sz="2400" dirty="0">
                <a:effectLst/>
                <a:ea typeface="Times New Roman" pitchFamily="18" charset="0"/>
                <a:hlinkClick r:id="rId3"/>
              </a:rPr>
              <a:t>http://www.hzz.hr/</a:t>
            </a:r>
            <a:r>
              <a:rPr lang="hr-HR" sz="2400" dirty="0" err="1">
                <a:effectLst/>
                <a:ea typeface="Times New Roman" pitchFamily="18" charset="0"/>
                <a:hlinkClick r:id="rId3"/>
              </a:rPr>
              <a:t>default.aspx</a:t>
            </a:r>
            <a:r>
              <a:rPr lang="hr-HR" sz="2400" dirty="0">
                <a:effectLst/>
                <a:ea typeface="Times New Roman" pitchFamily="18" charset="0"/>
                <a:hlinkClick r:id="rId3"/>
              </a:rPr>
              <a:t>?</a:t>
            </a:r>
            <a:r>
              <a:rPr lang="hr-HR" sz="2400" dirty="0" err="1">
                <a:effectLst/>
                <a:ea typeface="Times New Roman" pitchFamily="18" charset="0"/>
                <a:hlinkClick r:id="rId3"/>
              </a:rPr>
              <a:t>id</a:t>
            </a:r>
            <a:r>
              <a:rPr lang="hr-HR" sz="2400" dirty="0">
                <a:effectLst/>
                <a:ea typeface="Times New Roman" pitchFamily="18" charset="0"/>
                <a:hlinkClick r:id="rId3"/>
              </a:rPr>
              <a:t>=10353</a:t>
            </a:r>
            <a:endParaRPr lang="hr-HR" sz="1600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600" dirty="0" smtClean="0"/>
          </a:p>
        </p:txBody>
      </p:sp>
      <p:pic>
        <p:nvPicPr>
          <p:cNvPr id="4101" name="Picture 36" descr="Opis: http://www.hzz.hr/UserDocsImages/Brosura_sjeverozapadna_2012_sl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" y="3717032"/>
            <a:ext cx="17788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7" descr="Opis: http://www.hzz.hr/UserDocsImages/Brosura_slavonska_2012_sli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57" y="3956742"/>
            <a:ext cx="178934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8" descr="Opis: http://www.hzz.hr/UserDocsImages/Brosura_Sredisnja_2012_sli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06" y="3789040"/>
            <a:ext cx="17788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39" descr="Opis: http://www.hzz.hr/UserDocsImages/Brosura_Primorska_2012_sl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5" y="3869823"/>
            <a:ext cx="178934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40" descr="Opis: http://www.hzz.hr/UserDocsImages/Brosura_Dalmatinska_2012_slik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83037"/>
            <a:ext cx="17805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50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brošurama se nalaze opisi zanimanja, informacije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245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84213" y="1844675"/>
            <a:ext cx="3924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en-US" sz="2600">
              <a:latin typeface="Verdana" pitchFamily="34" charset="0"/>
            </a:endParaRPr>
          </a:p>
        </p:txBody>
      </p:sp>
      <p:pic>
        <p:nvPicPr>
          <p:cNvPr id="8195" name="Picture 4" descr="logos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765175"/>
            <a:ext cx="8820472" cy="684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>
                <a:solidFill>
                  <a:schemeClr val="hlink"/>
                </a:solidFill>
                <a:latin typeface="Verdana" pitchFamily="34" charset="0"/>
              </a:rPr>
              <a:t>Kako odlučiti o svojoj budućnosti?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812800" y="1916112"/>
            <a:ext cx="6624637" cy="37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800" b="1" dirty="0">
              <a:latin typeface="Verdana" pitchFamily="34" charset="0"/>
            </a:endParaRP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Na početku prevladavaju pitanja.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2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Za odgovorima treba tragati i uložiti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dosta vremena u prikupljanje informacija.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2000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Važno je sagledati i vlastite mogućnosti,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interese, planove.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2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Tek </a:t>
            </a:r>
            <a:r>
              <a:rPr lang="hr-HR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kad imamo odgovore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možemo donijeti dobru odluku.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2600" b="1" dirty="0">
              <a:latin typeface="Verdana" pitchFamily="34" charset="0"/>
            </a:endParaRP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2" y="3501008"/>
            <a:ext cx="1901825" cy="2457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383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350"/>
            <a:ext cx="8361114" cy="1216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 smtClean="0">
                <a:solidFill>
                  <a:schemeClr val="hlink"/>
                </a:solidFill>
                <a:latin typeface="Verdana" pitchFamily="34" charset="0"/>
              </a:rPr>
              <a:t>Deficitarna zanimanja</a:t>
            </a:r>
            <a:endParaRPr lang="hr-HR" sz="32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95535" y="1700808"/>
            <a:ext cx="7272089" cy="4465042"/>
          </a:xfrm>
        </p:spPr>
        <p:txBody>
          <a:bodyPr/>
          <a:lstStyle/>
          <a:p>
            <a:pPr marL="0" indent="0" defTabSz="1439863">
              <a:buFontTx/>
              <a:buNone/>
              <a:defRPr/>
            </a:pPr>
            <a:endParaRPr lang="hr-HR" sz="1700" dirty="0"/>
          </a:p>
          <a:p>
            <a:pPr lvl="1"/>
            <a:r>
              <a:rPr lang="hr-HR" dirty="0">
                <a:effectLst/>
                <a:ea typeface="Verdana" pitchFamily="34" charset="0"/>
              </a:rPr>
              <a:t>Bravar/bravarica</a:t>
            </a:r>
          </a:p>
          <a:p>
            <a:pPr lvl="1"/>
            <a:r>
              <a:rPr lang="hr-HR" dirty="0" smtClean="0">
                <a:effectLst/>
                <a:ea typeface="Verdana" pitchFamily="34" charset="0"/>
              </a:rPr>
              <a:t>Mesar/mesarica</a:t>
            </a:r>
          </a:p>
          <a:p>
            <a:pPr lvl="1"/>
            <a:r>
              <a:rPr lang="hr-HR" dirty="0" smtClean="0">
                <a:effectLst/>
                <a:ea typeface="Verdana" pitchFamily="34" charset="0"/>
              </a:rPr>
              <a:t>Pekar/pekarica</a:t>
            </a:r>
            <a:endParaRPr lang="hr-HR" dirty="0">
              <a:effectLst/>
              <a:ea typeface="Verdana" pitchFamily="34" charset="0"/>
            </a:endParaRPr>
          </a:p>
          <a:p>
            <a:pPr lvl="1"/>
            <a:r>
              <a:rPr lang="hr-HR" dirty="0" smtClean="0">
                <a:effectLst/>
                <a:ea typeface="Verdana" pitchFamily="34" charset="0"/>
              </a:rPr>
              <a:t>Tesar/</a:t>
            </a:r>
            <a:r>
              <a:rPr lang="hr-HR" dirty="0" err="1" smtClean="0">
                <a:effectLst/>
                <a:ea typeface="Verdana" pitchFamily="34" charset="0"/>
              </a:rPr>
              <a:t>tesarica</a:t>
            </a:r>
            <a:endParaRPr lang="hr-HR" dirty="0">
              <a:effectLst/>
              <a:ea typeface="Verdana" pitchFamily="34" charset="0"/>
            </a:endParaRPr>
          </a:p>
          <a:p>
            <a:pPr marL="0" indent="0" defTabSz="1439863">
              <a:buFontTx/>
              <a:buNone/>
              <a:defRPr/>
            </a:pPr>
            <a:endParaRPr lang="hr-HR" sz="1200" dirty="0" smtClean="0">
              <a:solidFill>
                <a:schemeClr val="hlink"/>
              </a:solidFill>
              <a:ea typeface="Verdana" pitchFamily="34" charset="0"/>
            </a:endParaRPr>
          </a:p>
          <a:p>
            <a:pPr marL="0" indent="0" defTabSz="1439863">
              <a:buFontTx/>
              <a:buNone/>
              <a:defRPr/>
            </a:pPr>
            <a:endParaRPr lang="hr-HR" sz="1200" dirty="0" smtClean="0">
              <a:solidFill>
                <a:schemeClr val="hlink"/>
              </a:solidFill>
              <a:ea typeface="Verdana" pitchFamily="34" charset="0"/>
            </a:endParaRPr>
          </a:p>
          <a:p>
            <a:pPr marL="0" indent="0" defTabSz="1439863">
              <a:buFontTx/>
              <a:buNone/>
              <a:defRPr/>
            </a:pPr>
            <a:r>
              <a:rPr lang="hr-HR" sz="1800" dirty="0" smtClean="0">
                <a:ea typeface="Verdana" pitchFamily="34" charset="0"/>
              </a:rPr>
              <a:t>Hrvatski zavod za zapošljavanje s ciljem poticanja upisa u prvi razred srednje škole za neka zanimanja preuzima trošak liječničkog pregleda i liječničke svjedodžbe. Uputnice će se moći dobiti u ispostavama Hrvatskog zavoda za zapošljavanje.</a:t>
            </a:r>
            <a:endParaRPr lang="hr-HR" sz="1800" dirty="0">
              <a:ea typeface="Verdana" pitchFamily="34" charset="0"/>
            </a:endParaRPr>
          </a:p>
          <a:p>
            <a:pPr marL="0" indent="0" defTabSz="1439863">
              <a:buFontTx/>
              <a:buNone/>
              <a:defRPr/>
            </a:pPr>
            <a:endParaRPr lang="hr-HR" sz="1700" dirty="0">
              <a:solidFill>
                <a:schemeClr val="hlink"/>
              </a:solidFill>
              <a:latin typeface="Verdana" pitchFamily="34" charset="0"/>
            </a:endParaRPr>
          </a:p>
        </p:txBody>
      </p:sp>
      <p:pic>
        <p:nvPicPr>
          <p:cNvPr id="15365" name="Picture 15" descr="logos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95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395536" y="836613"/>
            <a:ext cx="8424614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pl-PL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pl-PL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Preporuke za obrazovnu upisnu politiku i politiku stipendiranja</a:t>
            </a:r>
          </a:p>
          <a:p>
            <a:pPr>
              <a:defRPr/>
            </a:pPr>
            <a:endParaRPr lang="hr-HR" sz="32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hr-HR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539553" y="1992628"/>
            <a:ext cx="7632847" cy="39487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30000"/>
              </a:lnSpc>
              <a:spcAft>
                <a:spcPct val="50000"/>
              </a:spcAft>
            </a:pP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okviru provedbe Programa gospodarskog oporavka, Vlada Republike Hrvatske donijela je na sjednici održanoj 15. srpnja 2010. godine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Uredbu o praćenju, analizi i predviđanju potreba tržišta rada za pojedinim zvanjima, te izradi i uzimanju u obzir preporuka za obrazovnu upisnu politiku. </a:t>
            </a:r>
          </a:p>
          <a:p>
            <a:pPr lvl="6" algn="just" eaLnBrk="0" hangingPunct="0">
              <a:lnSpc>
                <a:spcPct val="130000"/>
              </a:lnSpc>
              <a:spcAft>
                <a:spcPct val="50000"/>
              </a:spcAft>
            </a:pP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temelju navedene Uredbe, Upravno vijeće Hrvatskog zavoda za zapošljavanje donijelo je Plan i metodologiju praćenja, analize i predviđanja potreba tržišta rada za pojedinim zvanjima, te izrade preporuka za obrazovnu upisnu politiku. </a:t>
            </a:r>
          </a:p>
          <a:p>
            <a:pPr algn="just" eaLnBrk="0" hangingPunct="0">
              <a:lnSpc>
                <a:spcPct val="130000"/>
              </a:lnSpc>
              <a:spcAft>
                <a:spcPct val="50000"/>
              </a:spcAft>
            </a:pP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skladu s navedenim Planom i metodologijom,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područni uredi </a:t>
            </a:r>
            <a:r>
              <a:rPr lang="pl-PL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Hrvatskog zavoda za zapošljavanje, uz koordinaciju od strane </a:t>
            </a:r>
            <a:r>
              <a:rPr lang="pl-PL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Središnjeg ureda,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proveli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 analizu i prognozu potreba tržišta za pojedinim zvanjima, te 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izradili </a:t>
            </a:r>
            <a:r>
              <a: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preporuke za obrazovnu upisnu politiku</a:t>
            </a:r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hzz.hr/DocSlike/ZOP_homepage_s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363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99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395537" y="909216"/>
            <a:ext cx="874846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Preporuke za obrazovnu upisnu politiku i</a:t>
            </a:r>
          </a:p>
          <a:p>
            <a:pPr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politiku stipendiranja</a:t>
            </a:r>
            <a:r>
              <a:rPr lang="pl-PL" sz="2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nb-NO" sz="1200" b="1" dirty="0">
                <a:solidFill>
                  <a:schemeClr val="tx1"/>
                </a:solidFill>
              </a:rPr>
              <a:t>Područje</a:t>
            </a:r>
            <a:r>
              <a:rPr lang="nb-NO" sz="1200" dirty="0">
                <a:solidFill>
                  <a:schemeClr val="tx1"/>
                </a:solidFill>
              </a:rPr>
              <a:t>: Krapinsko-zagorska županija</a:t>
            </a:r>
            <a:r>
              <a:rPr lang="hr-HR" sz="1200" dirty="0">
                <a:solidFill>
                  <a:schemeClr val="tx1"/>
                </a:solidFill>
              </a:rPr>
              <a:t> – </a:t>
            </a:r>
            <a:r>
              <a:rPr lang="hr-HR" sz="1200" dirty="0" smtClean="0">
                <a:solidFill>
                  <a:schemeClr val="tx1"/>
                </a:solidFill>
              </a:rPr>
              <a:t>2014.</a:t>
            </a:r>
            <a:endParaRPr lang="hr-HR" sz="1200" dirty="0">
              <a:solidFill>
                <a:schemeClr val="tx1"/>
              </a:solidFill>
            </a:endParaRPr>
          </a:p>
          <a:p>
            <a:pPr marL="355600" indent="-355600">
              <a:defRPr/>
            </a:pPr>
            <a:endParaRPr lang="hr-HR" b="1" i="1" dirty="0">
              <a:latin typeface="Verdana" pitchFamily="34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39552" y="1880130"/>
            <a:ext cx="3240360" cy="9079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nb-NO" sz="14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Obrazovni programi u kojima treba </a:t>
            </a:r>
            <a:r>
              <a:rPr lang="nb-NO" sz="14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povećati broj upisanih </a:t>
            </a:r>
            <a:r>
              <a:rPr lang="nb-NO" sz="14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 stipendiranih</a:t>
            </a:r>
            <a:r>
              <a:rPr lang="hr-HR" sz="14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učenika ili studenata</a:t>
            </a:r>
            <a:endParaRPr lang="hr-HR" sz="1400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hr-H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906267" y="2996952"/>
            <a:ext cx="3744416" cy="320087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endParaRPr lang="hr-H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12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Trogodišnji srednjoškolski:</a:t>
            </a:r>
          </a:p>
          <a:p>
            <a:pPr algn="just"/>
            <a:endParaRPr lang="hr-HR" sz="1200" b="1" dirty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CNC operater/CNC operaterka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Tokar/tokarica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Bravar/bravarica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Pekar/pekarica*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Konobar/konobarica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Mesar/mesarica*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Zidar/zidarica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Tesar/tesarica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Strojobravar/strojobravarica</a:t>
            </a:r>
          </a:p>
          <a:p>
            <a:pPr algn="just"/>
            <a:r>
              <a:rPr lang="hr-HR" sz="12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Elektroinstalater/elektroinstalaterka</a:t>
            </a:r>
          </a:p>
          <a:p>
            <a:pPr algn="just"/>
            <a:r>
              <a:rPr lang="hr-HR" sz="12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hr-HR" sz="12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Četverogodišnji srednjoškolski:</a:t>
            </a:r>
          </a:p>
          <a:p>
            <a:pPr algn="just"/>
            <a:r>
              <a:rPr lang="hr-HR" sz="12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</a:t>
            </a:r>
            <a:endParaRPr lang="hr-HR" sz="1200" dirty="0">
              <a:solidFill>
                <a:schemeClr val="tx1"/>
              </a:solidFill>
              <a:latin typeface="CRO_Swiss_Light-Normal"/>
              <a:cs typeface="Times New Roman" pitchFamily="18" charset="0"/>
            </a:endParaRPr>
          </a:p>
          <a:p>
            <a:endParaRPr lang="hr-HR" sz="1100" i="1" dirty="0">
              <a:solidFill>
                <a:schemeClr val="accent2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004048" y="2073823"/>
            <a:ext cx="3744416" cy="36009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Stručni studij:</a:t>
            </a:r>
          </a:p>
          <a:p>
            <a:pPr algn="just">
              <a:buFont typeface="Wingdings" pitchFamily="2" charset="2"/>
              <a:buNone/>
            </a:pPr>
            <a:endParaRPr lang="vi-VN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Sestrinstvo</a:t>
            </a:r>
          </a:p>
          <a:p>
            <a:pPr algn="just">
              <a:buFont typeface="Wingdings" pitchFamily="2" charset="2"/>
              <a:buNone/>
            </a:pPr>
            <a:endParaRPr lang="vi-VN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Sveučilišni studij:</a:t>
            </a:r>
          </a:p>
          <a:p>
            <a:pPr algn="just">
              <a:buFont typeface="Wingdings" pitchFamily="2" charset="2"/>
              <a:buNone/>
            </a:pPr>
            <a:endParaRPr lang="vi-VN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Medicina*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Anglistika*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Germanistika*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Matematika*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Strojarstvo*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Elektrotehnika*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Farmacija*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Kroatistika*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Informatika*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Agronomija*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Edukacijska rehabilitacija*</a:t>
            </a: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Građevinarstvo</a:t>
            </a:r>
            <a:r>
              <a:rPr lang="vi-VN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endParaRPr lang="hr-HR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vi-VN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Arhitektura i urbanizam*</a:t>
            </a:r>
            <a:endParaRPr lang="vi-VN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54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772816"/>
            <a:ext cx="3528392" cy="4679801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solidFill>
                  <a:srgbClr val="C00000"/>
                </a:solidFill>
                <a:ea typeface="Verdana" pitchFamily="34" charset="0"/>
              </a:rPr>
              <a:t>Trogodišnji srednjoškolski: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sv-SE" sz="1200" b="1" dirty="0"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 smtClean="0">
                <a:ea typeface="Verdana" pitchFamily="34" charset="0"/>
              </a:rPr>
              <a:t>Frizer/frizerka</a:t>
            </a:r>
            <a:endParaRPr lang="sv-SE" sz="1200" b="1" dirty="0"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Automehaničar/automehaničarka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Prodavač/prodavačica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sv-SE" sz="1200" b="1" dirty="0"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solidFill>
                  <a:srgbClr val="C00000"/>
                </a:solidFill>
                <a:ea typeface="Verdana" pitchFamily="34" charset="0"/>
              </a:rPr>
              <a:t>Četverogodišnji srednjoškolski: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sv-SE" sz="1200" b="1" dirty="0"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Komercijalist/komercijalistica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Hotelijersko-turistički tehničar/ ka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Upravni referent/upravna referentica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Fizioterapeutski tehničar/tehničarka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Ekonomist/ekonomistica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sv-SE" sz="1200" b="1" dirty="0"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	</a:t>
            </a:r>
            <a:r>
              <a:rPr lang="sv-SE" sz="1200" b="1" dirty="0">
                <a:solidFill>
                  <a:srgbClr val="C00000"/>
                </a:solidFill>
                <a:ea typeface="Verdana" pitchFamily="34" charset="0"/>
              </a:rPr>
              <a:t>Stručni studij: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Radiološka tehnologija*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Poslovna ekonomija*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Fizioterapija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Radna terapija*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sv-SE" sz="1200" b="1" dirty="0">
              <a:solidFill>
                <a:srgbClr val="C00000"/>
              </a:solidFill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solidFill>
                  <a:srgbClr val="C00000"/>
                </a:solidFill>
                <a:ea typeface="Verdana" pitchFamily="34" charset="0"/>
              </a:rPr>
              <a:t>	Sveučilišni studij: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Politologija*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Ekonomija – smjer menadžment*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Promet – cestovni smjer*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5536" y="837183"/>
            <a:ext cx="8208714" cy="100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-355600">
              <a:defRPr/>
            </a:pPr>
            <a:r>
              <a:rPr lang="pl-PL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Preporuke za obrazovnu upisnu politiku i</a:t>
            </a:r>
          </a:p>
          <a:p>
            <a:pPr marL="355600" indent="-355600">
              <a:defRPr/>
            </a:pPr>
            <a:r>
              <a:rPr lang="pl-PL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politiku stipendiranja</a:t>
            </a:r>
            <a:r>
              <a:rPr lang="pl-PL" sz="2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nb-NO" sz="1200" b="1" dirty="0">
                <a:solidFill>
                  <a:schemeClr val="tx1"/>
                </a:solidFill>
              </a:rPr>
              <a:t>Područje</a:t>
            </a:r>
            <a:r>
              <a:rPr lang="nb-NO" sz="1200" dirty="0">
                <a:solidFill>
                  <a:schemeClr val="tx1"/>
                </a:solidFill>
              </a:rPr>
              <a:t>: Krapinsko-zagorska </a:t>
            </a:r>
            <a:r>
              <a:rPr lang="hr-HR" sz="1200" dirty="0" smtClean="0">
                <a:solidFill>
                  <a:schemeClr val="tx1"/>
                </a:solidFill>
              </a:rPr>
              <a:t> </a:t>
            </a:r>
            <a:r>
              <a:rPr lang="nb-NO" sz="1200" dirty="0" smtClean="0">
                <a:solidFill>
                  <a:schemeClr val="tx1"/>
                </a:solidFill>
              </a:rPr>
              <a:t>županija</a:t>
            </a:r>
            <a:r>
              <a:rPr lang="hr-HR" sz="1200" dirty="0" smtClean="0">
                <a:solidFill>
                  <a:schemeClr val="tx1"/>
                </a:solidFill>
              </a:rPr>
              <a:t> </a:t>
            </a:r>
            <a:r>
              <a:rPr lang="hr-HR" sz="1200" dirty="0">
                <a:solidFill>
                  <a:schemeClr val="tx1"/>
                </a:solidFill>
              </a:rPr>
              <a:t>– </a:t>
            </a:r>
            <a:r>
              <a:rPr lang="hr-HR" sz="1200" dirty="0" smtClean="0">
                <a:solidFill>
                  <a:schemeClr val="tx1"/>
                </a:solidFill>
              </a:rPr>
              <a:t>2014.</a:t>
            </a:r>
            <a:endParaRPr lang="hr-HR" sz="1200" dirty="0">
              <a:solidFill>
                <a:schemeClr val="tx1"/>
              </a:solidFill>
            </a:endParaRPr>
          </a:p>
          <a:p>
            <a:pPr marL="355600" indent="-355600">
              <a:defRPr/>
            </a:pPr>
            <a:endParaRPr lang="hr-HR" b="1" i="1" dirty="0"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4008" y="1772815"/>
            <a:ext cx="3528392" cy="108012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>
                <a:ea typeface="Verdana" pitchFamily="34" charset="0"/>
              </a:rPr>
              <a:t>Obrazovni programi u kojima treba </a:t>
            </a:r>
            <a:r>
              <a:rPr lang="hr-HR" sz="1200" b="1" dirty="0" smtClean="0">
                <a:solidFill>
                  <a:srgbClr val="C00000"/>
                </a:solidFill>
                <a:ea typeface="Verdana" pitchFamily="34" charset="0"/>
              </a:rPr>
              <a:t>smanjiti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 smtClean="0">
                <a:solidFill>
                  <a:srgbClr val="C00000"/>
                </a:solidFill>
                <a:ea typeface="Verdana" pitchFamily="34" charset="0"/>
              </a:rPr>
              <a:t>broj</a:t>
            </a:r>
            <a:r>
              <a:rPr lang="sv-SE" sz="1200" b="1" dirty="0" smtClean="0">
                <a:ea typeface="Verdana" pitchFamily="34" charset="0"/>
              </a:rPr>
              <a:t> </a:t>
            </a:r>
            <a:r>
              <a:rPr lang="sv-SE" sz="1200" b="1" dirty="0">
                <a:ea typeface="Verdana" pitchFamily="34" charset="0"/>
              </a:rPr>
              <a:t>upisanih i stipendiranih učenika ili </a:t>
            </a:r>
            <a:endParaRPr lang="hr-HR" sz="1200" b="1" dirty="0" smtClean="0"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v-SE" sz="1200" b="1" dirty="0" smtClean="0">
                <a:ea typeface="Verdana" pitchFamily="34" charset="0"/>
              </a:rPr>
              <a:t>studenata</a:t>
            </a:r>
            <a:endParaRPr lang="sv-SE" sz="1200" b="1" dirty="0">
              <a:ea typeface="Verdana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sv-SE" sz="1200" b="1" dirty="0"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21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>
            <a:spLocks noGrp="1"/>
          </p:cNvSpPr>
          <p:nvPr>
            <p:ph idx="13"/>
          </p:nvPr>
        </p:nvSpPr>
        <p:spPr>
          <a:xfrm>
            <a:off x="539552" y="785794"/>
            <a:ext cx="8075786" cy="857256"/>
          </a:xfrm>
        </p:spPr>
        <p:txBody>
          <a:bodyPr/>
          <a:lstStyle/>
          <a:p>
            <a:r>
              <a:rPr lang="hr-H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Kretanja na tržištu rada</a:t>
            </a:r>
            <a:endParaRPr lang="hr-HR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7" descr="C:\Users\mhorvat\Desktop\FOTO\tjedan psih 2013\pus publikacije 2013\P100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54365"/>
            <a:ext cx="2604794" cy="19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2060848"/>
            <a:ext cx="5040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400" dirty="0" smtClean="0"/>
              <a:t>Podatke o traženim zanimanjima i kretanjima na tržištu rada možete naći na </a:t>
            </a:r>
            <a:r>
              <a:rPr lang="hr-HR" sz="2400" dirty="0" smtClean="0">
                <a:hlinkClick r:id="rId4"/>
              </a:rPr>
              <a:t>www.hzz.hr</a:t>
            </a:r>
            <a:endParaRPr lang="hr-HR" sz="2400" dirty="0" smtClean="0"/>
          </a:p>
          <a:p>
            <a:pPr eaLnBrk="1" hangingPunct="1">
              <a:buClr>
                <a:srgbClr val="C00000"/>
              </a:buClr>
            </a:pPr>
            <a:endParaRPr lang="hr-HR" sz="2400" dirty="0" smtClean="0"/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Osnovnim školama Hrvatski zavod za zapošljavanje Područni ured Krapina dostavlja analitičko statistički materijal Kretanja na tržištu rada s detaljnim informacijama o potražnji po pojedinim zanimanjima i učenici mogu u školi dobiti takve informacije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hzz.hr/DocSlike/statistika5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600754" cy="17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17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393158"/>
              </p:ext>
            </p:extLst>
          </p:nvPr>
        </p:nvGraphicFramePr>
        <p:xfrm>
          <a:off x="251520" y="692696"/>
          <a:ext cx="835908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6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en-US" sz="32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3900" dirty="0" smtClean="0"/>
              <a:t> 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00213"/>
            <a:ext cx="8532812" cy="4465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200" dirty="0" smtClean="0"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r-HR" sz="2200" dirty="0" smtClean="0">
                <a:ea typeface="Verdana" pitchFamily="34" charset="0"/>
              </a:rPr>
              <a:t>Svaka osoba posjeduje svoj jedinstven i neponovljiv sklop interesa, vrijednosti i sposobnosti.</a:t>
            </a:r>
          </a:p>
          <a:p>
            <a:pPr marL="0" indent="0">
              <a:buNone/>
            </a:pPr>
            <a:endParaRPr lang="hr-HR" sz="1000" dirty="0" smtClean="0">
              <a:ea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200" dirty="0" smtClean="0">
                <a:ea typeface="Verdana" pitchFamily="34" charset="0"/>
              </a:rPr>
              <a:t>Ako radimo ono što je u skladu s našim životnim vrijednostima i što nas istinski zanima, bit ćemo zadovoljni, ispunjeni i visoko motivirani.</a:t>
            </a:r>
          </a:p>
          <a:p>
            <a:pPr marL="0" indent="0">
              <a:buNone/>
            </a:pPr>
            <a:endParaRPr lang="hr-HR" sz="1000" dirty="0" smtClean="0">
              <a:ea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200" dirty="0" smtClean="0">
                <a:ea typeface="Verdana" pitchFamily="34" charset="0"/>
              </a:rPr>
              <a:t>Međutim, radimo li ono što je s njima u suprotnosti, bit ćemo nezadovoljni, demotivirani, s osjećajem praznine i neispunjenosti, bez obzira jesmo li objektivno uspješni. </a:t>
            </a:r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467544" y="908720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Zašto </a:t>
            </a:r>
            <a:r>
              <a:rPr lang="hr-HR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je važan primjeren </a:t>
            </a: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odabir?</a:t>
            </a:r>
          </a:p>
        </p:txBody>
      </p:sp>
    </p:spTree>
    <p:extLst>
      <p:ext uri="{BB962C8B-B14F-4D97-AF65-F5344CB8AC3E}">
        <p14:creationId xmlns:p14="http://schemas.microsoft.com/office/powerpoint/2010/main" val="26534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08013" y="6858000"/>
            <a:ext cx="974725" cy="485775"/>
          </a:xfrm>
          <a:prstGeom prst="chevron">
            <a:avLst>
              <a:gd name="adj" fmla="val 5016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 dirty="0"/>
          </a:p>
        </p:txBody>
      </p:sp>
      <p:pic>
        <p:nvPicPr>
          <p:cNvPr id="13317" name="Picture 16" descr="logos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6165850"/>
            <a:ext cx="7207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43"/>
          <p:cNvSpPr>
            <a:spLocks noGrp="1" noChangeArrowheads="1"/>
          </p:cNvSpPr>
          <p:nvPr>
            <p:ph type="title"/>
          </p:nvPr>
        </p:nvSpPr>
        <p:spPr>
          <a:xfrm>
            <a:off x="683568" y="857232"/>
            <a:ext cx="8145489" cy="560406"/>
          </a:xfrm>
        </p:spPr>
        <p:txBody>
          <a:bodyPr/>
          <a:lstStyle/>
          <a:p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Isto </a:t>
            </a:r>
            <a:r>
              <a:rPr lang="hr-HR" sz="3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zvanje, različita radna </a:t>
            </a:r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mjesta</a:t>
            </a:r>
            <a:endParaRPr lang="hr-HR" sz="32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6338" name="Text Box 34"/>
          <p:cNvSpPr txBox="1">
            <a:spLocks noChangeArrowheads="1"/>
          </p:cNvSpPr>
          <p:nvPr/>
        </p:nvSpPr>
        <p:spPr bwMode="auto">
          <a:xfrm rot="-1021180">
            <a:off x="1692275" y="3429000"/>
            <a:ext cx="1944688" cy="457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dirty="0"/>
              <a:t>PISHOLOG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0" y="2060575"/>
            <a:ext cx="6156325" cy="3817938"/>
            <a:chOff x="0" y="1298"/>
            <a:chExt cx="3878" cy="2405"/>
          </a:xfrm>
        </p:grpSpPr>
        <p:sp>
          <p:nvSpPr>
            <p:cNvPr id="13343" name="Text Box 35"/>
            <p:cNvSpPr txBox="1">
              <a:spLocks noChangeArrowheads="1"/>
            </p:cNvSpPr>
            <p:nvPr/>
          </p:nvSpPr>
          <p:spPr bwMode="auto">
            <a:xfrm>
              <a:off x="91" y="2795"/>
              <a:ext cx="1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školski psiholog</a:t>
              </a:r>
            </a:p>
          </p:txBody>
        </p:sp>
        <p:sp>
          <p:nvSpPr>
            <p:cNvPr id="13344" name="Text Box 36"/>
            <p:cNvSpPr txBox="1">
              <a:spLocks noChangeArrowheads="1"/>
            </p:cNvSpPr>
            <p:nvPr/>
          </p:nvSpPr>
          <p:spPr bwMode="auto">
            <a:xfrm>
              <a:off x="0" y="1842"/>
              <a:ext cx="136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stručni suradnik u vrtiću </a:t>
              </a:r>
            </a:p>
          </p:txBody>
        </p:sp>
        <p:sp>
          <p:nvSpPr>
            <p:cNvPr id="13345" name="Text Box 39"/>
            <p:cNvSpPr txBox="1">
              <a:spLocks noChangeArrowheads="1"/>
            </p:cNvSpPr>
            <p:nvPr/>
          </p:nvSpPr>
          <p:spPr bwMode="auto">
            <a:xfrm>
              <a:off x="1655" y="3022"/>
              <a:ext cx="131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savjetnik za zapošljavanje</a:t>
              </a:r>
            </a:p>
          </p:txBody>
        </p:sp>
        <p:sp>
          <p:nvSpPr>
            <p:cNvPr id="13346" name="Text Box 40"/>
            <p:cNvSpPr txBox="1">
              <a:spLocks noChangeArrowheads="1"/>
            </p:cNvSpPr>
            <p:nvPr/>
          </p:nvSpPr>
          <p:spPr bwMode="auto">
            <a:xfrm>
              <a:off x="2064" y="2568"/>
              <a:ext cx="1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predavač u SŠ</a:t>
              </a:r>
            </a:p>
          </p:txBody>
        </p:sp>
        <p:sp>
          <p:nvSpPr>
            <p:cNvPr id="13347" name="Text Box 41"/>
            <p:cNvSpPr txBox="1">
              <a:spLocks noChangeArrowheads="1"/>
            </p:cNvSpPr>
            <p:nvPr/>
          </p:nvSpPr>
          <p:spPr bwMode="auto">
            <a:xfrm>
              <a:off x="1020" y="1389"/>
              <a:ext cx="15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suradnik u odjelu za ljudske resurse</a:t>
              </a:r>
            </a:p>
          </p:txBody>
        </p:sp>
        <p:sp>
          <p:nvSpPr>
            <p:cNvPr id="13348" name="Text Box 42"/>
            <p:cNvSpPr txBox="1">
              <a:spLocks noChangeArrowheads="1"/>
            </p:cNvSpPr>
            <p:nvPr/>
          </p:nvSpPr>
          <p:spPr bwMode="auto">
            <a:xfrm>
              <a:off x="2427" y="1797"/>
              <a:ext cx="145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suradnik u odjelu za marketing</a:t>
              </a:r>
            </a:p>
          </p:txBody>
        </p:sp>
        <p:sp>
          <p:nvSpPr>
            <p:cNvPr id="13349" name="Oval 46"/>
            <p:cNvSpPr>
              <a:spLocks noChangeArrowheads="1"/>
            </p:cNvSpPr>
            <p:nvPr/>
          </p:nvSpPr>
          <p:spPr bwMode="auto">
            <a:xfrm>
              <a:off x="1020" y="1298"/>
              <a:ext cx="1542" cy="590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0" name="Oval 48"/>
            <p:cNvSpPr>
              <a:spLocks noChangeArrowheads="1"/>
            </p:cNvSpPr>
            <p:nvPr/>
          </p:nvSpPr>
          <p:spPr bwMode="auto">
            <a:xfrm>
              <a:off x="2472" y="1661"/>
              <a:ext cx="1360" cy="681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1" name="Oval 49"/>
            <p:cNvSpPr>
              <a:spLocks noChangeArrowheads="1"/>
            </p:cNvSpPr>
            <p:nvPr/>
          </p:nvSpPr>
          <p:spPr bwMode="auto">
            <a:xfrm>
              <a:off x="1701" y="2976"/>
              <a:ext cx="1270" cy="545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2" name="Oval 50"/>
            <p:cNvSpPr>
              <a:spLocks noChangeArrowheads="1"/>
            </p:cNvSpPr>
            <p:nvPr/>
          </p:nvSpPr>
          <p:spPr bwMode="auto">
            <a:xfrm>
              <a:off x="68" y="1752"/>
              <a:ext cx="1270" cy="545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3" name="Oval 51"/>
            <p:cNvSpPr>
              <a:spLocks noChangeArrowheads="1"/>
            </p:cNvSpPr>
            <p:nvPr/>
          </p:nvSpPr>
          <p:spPr bwMode="auto">
            <a:xfrm>
              <a:off x="2064" y="2478"/>
              <a:ext cx="1270" cy="454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4" name="Text Box 37"/>
            <p:cNvSpPr txBox="1">
              <a:spLocks noChangeArrowheads="1"/>
            </p:cNvSpPr>
            <p:nvPr/>
          </p:nvSpPr>
          <p:spPr bwMode="auto">
            <a:xfrm>
              <a:off x="340" y="3250"/>
              <a:ext cx="10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klinički psiholog</a:t>
              </a:r>
            </a:p>
          </p:txBody>
        </p:sp>
        <p:sp>
          <p:nvSpPr>
            <p:cNvPr id="13355" name="Oval 52"/>
            <p:cNvSpPr>
              <a:spLocks noChangeArrowheads="1"/>
            </p:cNvSpPr>
            <p:nvPr/>
          </p:nvSpPr>
          <p:spPr bwMode="auto">
            <a:xfrm>
              <a:off x="340" y="3249"/>
              <a:ext cx="998" cy="454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6" name="Oval 53"/>
            <p:cNvSpPr>
              <a:spLocks noChangeArrowheads="1"/>
            </p:cNvSpPr>
            <p:nvPr/>
          </p:nvSpPr>
          <p:spPr bwMode="auto">
            <a:xfrm>
              <a:off x="113" y="2704"/>
              <a:ext cx="1247" cy="454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57" name="Line 55"/>
            <p:cNvSpPr>
              <a:spLocks noChangeShapeType="1"/>
            </p:cNvSpPr>
            <p:nvPr/>
          </p:nvSpPr>
          <p:spPr bwMode="auto">
            <a:xfrm>
              <a:off x="1565" y="2568"/>
              <a:ext cx="226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8" name="Line 56"/>
            <p:cNvSpPr>
              <a:spLocks noChangeShapeType="1"/>
            </p:cNvSpPr>
            <p:nvPr/>
          </p:nvSpPr>
          <p:spPr bwMode="auto">
            <a:xfrm>
              <a:off x="1837" y="2432"/>
              <a:ext cx="18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9" name="Line 57"/>
            <p:cNvSpPr>
              <a:spLocks noChangeShapeType="1"/>
            </p:cNvSpPr>
            <p:nvPr/>
          </p:nvSpPr>
          <p:spPr bwMode="auto">
            <a:xfrm flipH="1">
              <a:off x="1338" y="2568"/>
              <a:ext cx="136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0" name="Line 58"/>
            <p:cNvSpPr>
              <a:spLocks noChangeShapeType="1"/>
            </p:cNvSpPr>
            <p:nvPr/>
          </p:nvSpPr>
          <p:spPr bwMode="auto">
            <a:xfrm flipV="1">
              <a:off x="2336" y="229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1" name="Line 59"/>
            <p:cNvSpPr>
              <a:spLocks noChangeShapeType="1"/>
            </p:cNvSpPr>
            <p:nvPr/>
          </p:nvSpPr>
          <p:spPr bwMode="auto">
            <a:xfrm flipV="1">
              <a:off x="1565" y="1888"/>
              <a:ext cx="4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2" name="Line 60"/>
            <p:cNvSpPr>
              <a:spLocks noChangeShapeType="1"/>
            </p:cNvSpPr>
            <p:nvPr/>
          </p:nvSpPr>
          <p:spPr bwMode="auto">
            <a:xfrm flipH="1">
              <a:off x="793" y="2478"/>
              <a:ext cx="227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3" name="Line 61"/>
            <p:cNvSpPr>
              <a:spLocks noChangeShapeType="1"/>
            </p:cNvSpPr>
            <p:nvPr/>
          </p:nvSpPr>
          <p:spPr bwMode="auto">
            <a:xfrm flipH="1" flipV="1">
              <a:off x="657" y="2341"/>
              <a:ext cx="31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6368" name="Text Box 64"/>
          <p:cNvSpPr txBox="1">
            <a:spLocks noChangeArrowheads="1"/>
          </p:cNvSpPr>
          <p:nvPr/>
        </p:nvSpPr>
        <p:spPr bwMode="auto">
          <a:xfrm rot="1717250">
            <a:off x="6372225" y="4005263"/>
            <a:ext cx="2144713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dirty="0"/>
              <a:t>EKONOMIST</a:t>
            </a:r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2693988" y="1916113"/>
            <a:ext cx="6450012" cy="3960812"/>
            <a:chOff x="1697" y="1207"/>
            <a:chExt cx="4063" cy="2495"/>
          </a:xfrm>
        </p:grpSpPr>
        <p:sp>
          <p:nvSpPr>
            <p:cNvPr id="13325" name="Text Box 67"/>
            <p:cNvSpPr txBox="1">
              <a:spLocks noChangeArrowheads="1"/>
            </p:cNvSpPr>
            <p:nvPr/>
          </p:nvSpPr>
          <p:spPr bwMode="auto">
            <a:xfrm>
              <a:off x="3651" y="1253"/>
              <a:ext cx="131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bankarski službenik</a:t>
              </a:r>
            </a:p>
          </p:txBody>
        </p:sp>
        <p:sp>
          <p:nvSpPr>
            <p:cNvPr id="13326" name="Text Box 68"/>
            <p:cNvSpPr txBox="1">
              <a:spLocks noChangeArrowheads="1"/>
            </p:cNvSpPr>
            <p:nvPr/>
          </p:nvSpPr>
          <p:spPr bwMode="auto">
            <a:xfrm>
              <a:off x="4490" y="1842"/>
              <a:ext cx="12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 dirty="0"/>
                <a:t>organizator </a:t>
              </a:r>
              <a:r>
                <a:rPr lang="hr-HR" sz="2000" i="1" dirty="0" err="1"/>
                <a:t>eventa</a:t>
              </a:r>
              <a:endParaRPr lang="hr-HR" sz="2000" i="1" dirty="0"/>
            </a:p>
          </p:txBody>
        </p:sp>
        <p:sp>
          <p:nvSpPr>
            <p:cNvPr id="13327" name="Text Box 69"/>
            <p:cNvSpPr txBox="1">
              <a:spLocks noChangeArrowheads="1"/>
            </p:cNvSpPr>
            <p:nvPr/>
          </p:nvSpPr>
          <p:spPr bwMode="auto">
            <a:xfrm>
              <a:off x="4468" y="3339"/>
              <a:ext cx="11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/>
                <a:t>knjigovođa</a:t>
              </a:r>
            </a:p>
          </p:txBody>
        </p:sp>
        <p:sp>
          <p:nvSpPr>
            <p:cNvPr id="13328" name="Oval 71"/>
            <p:cNvSpPr>
              <a:spLocks noChangeArrowheads="1"/>
            </p:cNvSpPr>
            <p:nvPr/>
          </p:nvSpPr>
          <p:spPr bwMode="auto">
            <a:xfrm>
              <a:off x="4513" y="3294"/>
              <a:ext cx="998" cy="408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73"/>
            <p:cNvSpPr>
              <a:spLocks noChangeArrowheads="1"/>
            </p:cNvSpPr>
            <p:nvPr/>
          </p:nvSpPr>
          <p:spPr bwMode="auto">
            <a:xfrm>
              <a:off x="3787" y="1207"/>
              <a:ext cx="1044" cy="545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75"/>
            <p:cNvSpPr>
              <a:spLocks noChangeArrowheads="1"/>
            </p:cNvSpPr>
            <p:nvPr/>
          </p:nvSpPr>
          <p:spPr bwMode="auto">
            <a:xfrm>
              <a:off x="4535" y="1797"/>
              <a:ext cx="1157" cy="499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Text Box 76"/>
            <p:cNvSpPr txBox="1">
              <a:spLocks noChangeArrowheads="1"/>
            </p:cNvSpPr>
            <p:nvPr/>
          </p:nvSpPr>
          <p:spPr bwMode="auto">
            <a:xfrm>
              <a:off x="3379" y="3158"/>
              <a:ext cx="10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000"/>
                <a:t>zastupnik u osiguranju</a:t>
              </a:r>
            </a:p>
          </p:txBody>
        </p:sp>
        <p:sp>
          <p:nvSpPr>
            <p:cNvPr id="13332" name="Oval 77"/>
            <p:cNvSpPr>
              <a:spLocks noChangeArrowheads="1"/>
            </p:cNvSpPr>
            <p:nvPr/>
          </p:nvSpPr>
          <p:spPr bwMode="auto">
            <a:xfrm>
              <a:off x="3334" y="3113"/>
              <a:ext cx="1044" cy="545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79"/>
            <p:cNvSpPr>
              <a:spLocks noChangeShapeType="1"/>
            </p:cNvSpPr>
            <p:nvPr/>
          </p:nvSpPr>
          <p:spPr bwMode="auto">
            <a:xfrm>
              <a:off x="4558" y="2840"/>
              <a:ext cx="9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80"/>
            <p:cNvSpPr>
              <a:spLocks noChangeShapeType="1"/>
            </p:cNvSpPr>
            <p:nvPr/>
          </p:nvSpPr>
          <p:spPr bwMode="auto">
            <a:xfrm flipV="1">
              <a:off x="4898" y="2387"/>
              <a:ext cx="25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81"/>
            <p:cNvSpPr>
              <a:spLocks noChangeShapeType="1"/>
            </p:cNvSpPr>
            <p:nvPr/>
          </p:nvSpPr>
          <p:spPr bwMode="auto">
            <a:xfrm flipH="1">
              <a:off x="4059" y="2704"/>
              <a:ext cx="27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82"/>
            <p:cNvSpPr>
              <a:spLocks noChangeShapeType="1"/>
            </p:cNvSpPr>
            <p:nvPr/>
          </p:nvSpPr>
          <p:spPr bwMode="auto">
            <a:xfrm flipH="1">
              <a:off x="3152" y="2614"/>
              <a:ext cx="998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83"/>
            <p:cNvSpPr>
              <a:spLocks noChangeShapeType="1"/>
            </p:cNvSpPr>
            <p:nvPr/>
          </p:nvSpPr>
          <p:spPr bwMode="auto">
            <a:xfrm flipV="1">
              <a:off x="4286" y="1842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84"/>
            <p:cNvSpPr>
              <a:spLocks noChangeShapeType="1"/>
            </p:cNvSpPr>
            <p:nvPr/>
          </p:nvSpPr>
          <p:spPr bwMode="auto">
            <a:xfrm flipH="1">
              <a:off x="3334" y="2568"/>
              <a:ext cx="68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85"/>
            <p:cNvSpPr>
              <a:spLocks noChangeShapeType="1"/>
            </p:cNvSpPr>
            <p:nvPr/>
          </p:nvSpPr>
          <p:spPr bwMode="auto">
            <a:xfrm flipH="1" flipV="1">
              <a:off x="3787" y="2251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Oval 87"/>
            <p:cNvSpPr>
              <a:spLocks noChangeArrowheads="1"/>
            </p:cNvSpPr>
            <p:nvPr/>
          </p:nvSpPr>
          <p:spPr bwMode="auto">
            <a:xfrm rot="784703">
              <a:off x="1697" y="2972"/>
              <a:ext cx="1225" cy="639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Oval 88"/>
            <p:cNvSpPr>
              <a:spLocks noChangeArrowheads="1"/>
            </p:cNvSpPr>
            <p:nvPr/>
          </p:nvSpPr>
          <p:spPr bwMode="auto">
            <a:xfrm>
              <a:off x="2018" y="2432"/>
              <a:ext cx="1316" cy="454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89"/>
            <p:cNvSpPr>
              <a:spLocks noChangeArrowheads="1"/>
            </p:cNvSpPr>
            <p:nvPr/>
          </p:nvSpPr>
          <p:spPr bwMode="auto">
            <a:xfrm>
              <a:off x="2381" y="1706"/>
              <a:ext cx="1542" cy="545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8" grpId="0" animBg="1"/>
      <p:bldP spid="2263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hr-HR" sz="900" b="1" i="1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hr-HR" sz="2400" smtClean="0"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hr-HR" sz="2400" b="1" smtClean="0">
                <a:solidFill>
                  <a:srgbClr val="C00000"/>
                </a:solidFill>
                <a:latin typeface="Arial" charset="0"/>
              </a:rPr>
              <a:t> 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hr-HR" sz="2400" b="1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hr-HR" sz="2400" b="1" smtClean="0">
                <a:solidFill>
                  <a:srgbClr val="C00000"/>
                </a:solidFill>
                <a:latin typeface="Arial" charset="0"/>
              </a:rPr>
              <a:t>       Cilj: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hr-HR" sz="2400" b="1" smtClean="0">
              <a:solidFill>
                <a:srgbClr val="C00000"/>
              </a:solidFill>
              <a:latin typeface="Arial" charset="0"/>
            </a:endParaRPr>
          </a:p>
          <a:p>
            <a:pPr marL="400050" lvl="1" indent="0">
              <a:lnSpc>
                <a:spcPct val="80000"/>
              </a:lnSpc>
              <a:buFontTx/>
              <a:buNone/>
            </a:pPr>
            <a:r>
              <a:rPr lang="hr-HR" sz="2000" smtClean="0">
                <a:latin typeface="Arial" charset="0"/>
              </a:rPr>
              <a:t>   pridonijeti unapređenju ravnoteže ponude i potražnje na </a:t>
            </a:r>
          </a:p>
          <a:p>
            <a:pPr marL="400050" lvl="1" indent="0">
              <a:lnSpc>
                <a:spcPct val="80000"/>
              </a:lnSpc>
              <a:buFontTx/>
              <a:buNone/>
            </a:pPr>
            <a:r>
              <a:rPr lang="hr-HR" sz="2000" smtClean="0">
                <a:latin typeface="Arial" charset="0"/>
              </a:rPr>
              <a:t>   tržištu rada uvažavajući potrebe tržišta rada i potrebe i  </a:t>
            </a:r>
          </a:p>
          <a:p>
            <a:pPr marL="400050" lvl="1" indent="0">
              <a:lnSpc>
                <a:spcPct val="80000"/>
              </a:lnSpc>
              <a:buFontTx/>
              <a:buNone/>
            </a:pPr>
            <a:r>
              <a:rPr lang="hr-HR" sz="2000" smtClean="0">
                <a:latin typeface="Arial" charset="0"/>
              </a:rPr>
              <a:t>   potencijale pojedinca </a:t>
            </a:r>
            <a:endParaRPr lang="hr-HR" sz="2000" dirty="0" smtClean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8013" y="944687"/>
            <a:ext cx="7967662" cy="756121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Profesionalno usmjeravanje</a:t>
            </a:r>
            <a:endParaRPr lang="hr-HR" sz="3200" dirty="0" smtClean="0">
              <a:solidFill>
                <a:srgbClr val="A5002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99009"/>
            <a:ext cx="1956187" cy="23145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93905015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844675"/>
            <a:ext cx="8135937" cy="42513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vi-VN" sz="1800" dirty="0">
                <a:latin typeface="Arial" pitchFamily="34" charset="0"/>
                <a:cs typeface="Arial" pitchFamily="34" charset="0"/>
              </a:rPr>
              <a:t>Rezultati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Ankete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o profesionalnim namjerama učenika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školskoj godini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/2012.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ukazuju kako učenici imaju izraženu potrebu za uslugama prof. usmjeravanja:</a:t>
            </a:r>
          </a:p>
          <a:p>
            <a:pPr marL="0" indent="0">
              <a:buFontTx/>
              <a:buNone/>
              <a:defRPr/>
            </a:pPr>
            <a:endParaRPr lang="hr-HR" sz="900" dirty="0" smtClean="0">
              <a:latin typeface="Arial" pitchFamily="34" charset="0"/>
              <a:cs typeface="Arial" pitchFamily="34" charset="0"/>
            </a:endParaRPr>
          </a:p>
          <a:p>
            <a:pPr marL="400050" lvl="1" indent="0">
              <a:buFontTx/>
              <a:buNone/>
              <a:defRPr/>
            </a:pPr>
            <a:r>
              <a:rPr lang="hr-H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Učenici osnovne škole: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vi-VN" sz="18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% učenika osnovne škole neodlučno vezano uz odabir srednjoškolskih programa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obrazovanja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vi-VN" sz="18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% učenika osnovne škole navodi jednu ili više teškoća prilikom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donošenja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profesionalne odluke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dok n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ajveći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broj (46%) navodi kako ne može odlučiti između nekoliko zanimanja koja ih podjednako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privlače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vi-VN" sz="18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FontTx/>
              <a:buNone/>
              <a:defRPr/>
            </a:pPr>
            <a:r>
              <a:rPr lang="hr-H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Učenici srednje škole: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vi-VN" sz="1800" dirty="0">
                <a:latin typeface="Arial" pitchFamily="34" charset="0"/>
                <a:cs typeface="Arial" pitchFamily="34" charset="0"/>
              </a:rPr>
              <a:t>9% učenika srednje škole nije donijelo profesionalnu odluku što nakon srednje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škole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%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namjerava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nastaviti obrazovanje, ali je neodlučno oko odabira studija</a:t>
            </a:r>
          </a:p>
          <a:p>
            <a:pPr>
              <a:defRPr/>
            </a:pPr>
            <a:endParaRPr lang="vi-VN" sz="18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885347" y="692696"/>
            <a:ext cx="7543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Potrebe korisnika</a:t>
            </a:r>
            <a:endParaRPr kumimoji="0" lang="hr-HR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P3240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71625"/>
            <a:ext cx="3075955" cy="407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500063" y="2000250"/>
            <a:ext cx="6858000" cy="34290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hr-HR" sz="2600" b="1" dirty="0"/>
              <a:t>pravodobno prikupiti </a:t>
            </a:r>
          </a:p>
          <a:p>
            <a:pPr>
              <a:buFontTx/>
              <a:buNone/>
              <a:defRPr/>
            </a:pPr>
            <a:r>
              <a:rPr lang="hr-HR" sz="2600" b="1" dirty="0">
                <a:solidFill>
                  <a:schemeClr val="accent2"/>
                </a:solidFill>
              </a:rPr>
              <a:t>   </a:t>
            </a:r>
            <a:r>
              <a:rPr lang="hr-HR" sz="2600" b="1" dirty="0" smtClean="0"/>
              <a:t>informacije </a:t>
            </a:r>
            <a:r>
              <a:rPr lang="hr-HR" sz="2600" b="1" dirty="0"/>
              <a:t>o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r-HR" sz="2000" b="1" dirty="0">
                <a:solidFill>
                  <a:srgbClr val="B90000"/>
                </a:solidFill>
              </a:rPr>
              <a:t>zanimanjima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r-HR" sz="2000" b="1" dirty="0">
                <a:solidFill>
                  <a:srgbClr val="B90000"/>
                </a:solidFill>
              </a:rPr>
              <a:t>mogućnostima obrazovanja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hr-HR" sz="2000" b="1" dirty="0">
                <a:solidFill>
                  <a:srgbClr val="B90000"/>
                </a:solidFill>
              </a:rPr>
              <a:t>mogućnostima zapošljavanja</a:t>
            </a:r>
          </a:p>
          <a:p>
            <a:pPr lvl="1">
              <a:buFontTx/>
              <a:buNone/>
              <a:defRPr/>
            </a:pPr>
            <a:endParaRPr lang="hr-HR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hr-HR" sz="2600" b="1" dirty="0"/>
              <a:t>ostvariti što bolji </a:t>
            </a:r>
          </a:p>
          <a:p>
            <a:pPr>
              <a:buFontTx/>
              <a:buNone/>
              <a:defRPr/>
            </a:pPr>
            <a:r>
              <a:rPr lang="hr-HR" sz="2600" b="1" dirty="0"/>
              <a:t>    uspjeh u obrazovanju</a:t>
            </a:r>
          </a:p>
          <a:p>
            <a:pPr lvl="1">
              <a:buFontTx/>
              <a:buNone/>
              <a:defRPr/>
            </a:pPr>
            <a:endParaRPr lang="en-US" sz="2600" b="1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84213" y="1844675"/>
            <a:ext cx="3924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en-US" sz="2600">
              <a:latin typeface="Verdana" pitchFamily="34" charset="0"/>
            </a:endParaRPr>
          </a:p>
        </p:txBody>
      </p:sp>
      <p:pic>
        <p:nvPicPr>
          <p:cNvPr id="9221" name="Picture 4" descr="logos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765175"/>
            <a:ext cx="8289230" cy="684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>
                <a:solidFill>
                  <a:schemeClr val="hlink"/>
                </a:solidFill>
                <a:latin typeface="Verdana" pitchFamily="34" charset="0"/>
              </a:rPr>
              <a:t>Važno je dobro se pripremiti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718264" y="2206787"/>
            <a:ext cx="7848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sr-Latn-CS" sz="26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65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576262"/>
          </a:xfrm>
        </p:spPr>
        <p:txBody>
          <a:bodyPr/>
          <a:lstStyle/>
          <a:p>
            <a:pPr algn="ctr">
              <a:defRPr/>
            </a:pPr>
            <a:r>
              <a:rPr lang="hr-HR" sz="32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Novi modeli pružanja usluga </a:t>
            </a:r>
            <a:r>
              <a:rPr lang="hr-HR" sz="32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korisnicima</a:t>
            </a:r>
            <a:endParaRPr lang="hr-HR" sz="32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475"/>
            <a:ext cx="7496175" cy="3748088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klasični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modeli pružanja usluga s naglaskom na individualizirane neposredne usluge, poput individualnog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savjetovanja često nisu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dostatne da odgovore na potrebe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korisnika</a:t>
            </a:r>
          </a:p>
          <a:p>
            <a:pPr>
              <a:buFont typeface="Wingdings" pitchFamily="2" charset="2"/>
              <a:buChar char="q"/>
              <a:defRPr/>
            </a:pP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hr-HR" sz="1800" dirty="0">
                <a:latin typeface="Arial" pitchFamily="34" charset="0"/>
                <a:cs typeface="Arial" pitchFamily="34" charset="0"/>
              </a:rPr>
              <a:t>r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azvoj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ICT usluga je donio mnogobrojne promjene i izazove u pružanju usluga profesionalnog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usmjeravanja</a:t>
            </a:r>
          </a:p>
          <a:p>
            <a:pPr>
              <a:buFont typeface="Wingdings" pitchFamily="2" charset="2"/>
              <a:buChar char="q"/>
              <a:defRPr/>
            </a:pPr>
            <a:endParaRPr lang="hr-HR" sz="1800" dirty="0"/>
          </a:p>
          <a:p>
            <a:pPr>
              <a:buFont typeface="Wingdings" pitchFamily="2" charset="2"/>
              <a:buChar char="q"/>
              <a:defRPr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razvoj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sustava pružanja diferenciranih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usluga</a:t>
            </a:r>
          </a:p>
          <a:p>
            <a:pPr>
              <a:buFont typeface="Wingdings" pitchFamily="2" charset="2"/>
              <a:buChar char="q"/>
              <a:defRPr/>
            </a:pP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potreba </a:t>
            </a:r>
            <a:r>
              <a:rPr lang="hr-HR" sz="1800" dirty="0">
                <a:latin typeface="Arial" pitchFamily="34" charset="0"/>
                <a:cs typeface="Arial" pitchFamily="34" charset="0"/>
              </a:rPr>
              <a:t>za razvojem novih modela rada s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korisnicima</a:t>
            </a:r>
          </a:p>
          <a:p>
            <a:pPr marL="0" indent="0">
              <a:buFontTx/>
              <a:buNone/>
              <a:defRPr/>
            </a:pPr>
            <a:endParaRPr lang="hr-HR" sz="1800" dirty="0" smtClean="0"/>
          </a:p>
        </p:txBody>
      </p:sp>
    </p:spTree>
    <p:extLst>
      <p:ext uri="{BB962C8B-B14F-4D97-AF65-F5344CB8AC3E}">
        <p14:creationId xmlns:p14="http://schemas.microsoft.com/office/powerpoint/2010/main" val="4055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71472" y="750441"/>
            <a:ext cx="8572528" cy="1022375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hr-H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Zajednički projekt</a:t>
            </a:r>
          </a:p>
          <a:p>
            <a:pPr marL="0" indent="0">
              <a:buNone/>
            </a:pPr>
            <a:r>
              <a:rPr lang="hr-H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„Prezentacija </a:t>
            </a:r>
            <a:r>
              <a:rPr lang="hr-H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zanimanja</a:t>
            </a:r>
            <a:r>
              <a:rPr lang="hr-H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hr-H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1" name="Picture 42" descr="Opis: Description: Description: http://www.hzz.hr/DocSlike/KR_prezentacije_zanimanja_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5896381" cy="22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43" descr="Opis: C:\Users\mhorvat\Desktop\FOTO\prez zan krapina\P1010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214554"/>
            <a:ext cx="2960308" cy="22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44" descr="Opis: C:\Users\mhorvat\Desktop\FOTO\prez zan krapina\P1010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4"/>
            <a:ext cx="2955166" cy="22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1500166" y="4572008"/>
            <a:ext cx="523207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dirty="0" smtClean="0">
                <a:solidFill>
                  <a:schemeClr val="bg1">
                    <a:lumMod val="25000"/>
                  </a:schemeClr>
                </a:solidFill>
              </a:rPr>
              <a:t>Srednje škole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>
                <a:solidFill>
                  <a:schemeClr val="bg1">
                    <a:lumMod val="25000"/>
                  </a:schemeClr>
                </a:solidFill>
              </a:rPr>
              <a:t>Osnovne škole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>
                <a:solidFill>
                  <a:schemeClr val="bg1">
                    <a:lumMod val="25000"/>
                  </a:schemeClr>
                </a:solidFill>
              </a:rPr>
              <a:t>HZZ Područni ured Krapina</a:t>
            </a:r>
          </a:p>
          <a:p>
            <a:pPr eaLnBrk="1" hangingPunct="1">
              <a:lnSpc>
                <a:spcPct val="90000"/>
              </a:lnSpc>
            </a:pPr>
            <a:r>
              <a:rPr lang="hr-HR" dirty="0" smtClean="0">
                <a:solidFill>
                  <a:schemeClr val="bg1">
                    <a:lumMod val="25000"/>
                  </a:schemeClr>
                </a:solidFill>
              </a:rPr>
              <a:t>Krapinsko-zagorska županija</a:t>
            </a:r>
            <a:endParaRPr lang="en-GB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28886" y="836712"/>
            <a:ext cx="8172400" cy="1022375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Dani </a:t>
            </a:r>
            <a:r>
              <a:rPr lang="hr-H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profesionalnog </a:t>
            </a:r>
            <a:r>
              <a:rPr lang="hr-H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usmjeravanja</a:t>
            </a:r>
            <a:endParaRPr lang="hr-H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 descr="\\KR-FILE\NovaRazmjena\2012\Sajam poslova 2012\Slike\P10007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0314"/>
            <a:ext cx="2376264" cy="159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hzz.hr/DocSlike/KR_Sajam_poslova2012_slik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3" y="4760838"/>
            <a:ext cx="262508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hzz.hr/DocSlike/KR_Sajam_poslova2012_slika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32" y="2384884"/>
            <a:ext cx="3586470" cy="161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ww.hzz.hr/DocSlike/KR_Sajam_poslova2012_slika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5" y="2636912"/>
            <a:ext cx="3005808" cy="179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www.hzz.hr/DocSlike/KR_Sajam_poslova2012_slika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26" y="3617212"/>
            <a:ext cx="3168352" cy="1637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\\KR-FILE\NovaRazmjena\2012\Sajam poslova 2012\Slike\Slike Klara\IMG_78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4754"/>
            <a:ext cx="2251686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utnik 6"/>
          <p:cNvSpPr/>
          <p:nvPr/>
        </p:nvSpPr>
        <p:spPr>
          <a:xfrm>
            <a:off x="1007604" y="148478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25000"/>
                  </a:schemeClr>
                </a:solidFill>
              </a:rPr>
              <a:t>Godišnja manifestacija koja okuplja </a:t>
            </a:r>
            <a:r>
              <a:rPr lang="hr-HR" sz="2000" smtClean="0">
                <a:solidFill>
                  <a:schemeClr val="bg1">
                    <a:lumMod val="25000"/>
                  </a:schemeClr>
                </a:solidFill>
              </a:rPr>
              <a:t>niz izlagača - obrazovnih </a:t>
            </a:r>
            <a:r>
              <a:rPr lang="hr-HR" sz="2000" dirty="0" smtClean="0">
                <a:solidFill>
                  <a:schemeClr val="bg1">
                    <a:lumMod val="25000"/>
                  </a:schemeClr>
                </a:solidFill>
              </a:rPr>
              <a:t>ustanova, gdje učenici mogu vidjeti prezentacije zanimanja i upoznati se s mogućnostima upisa</a:t>
            </a:r>
            <a:endParaRPr lang="en-GB" sz="20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608013" y="6858000"/>
            <a:ext cx="974725" cy="485775"/>
          </a:xfrm>
          <a:prstGeom prst="chevron">
            <a:avLst>
              <a:gd name="adj" fmla="val 5016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4420" y="1196752"/>
            <a:ext cx="4595812" cy="1152128"/>
          </a:xfrm>
        </p:spPr>
        <p:txBody>
          <a:bodyPr/>
          <a:lstStyle/>
          <a:p>
            <a:pPr marL="739775" indent="-739775" algn="ctr" defTabSz="1439863">
              <a:buFontTx/>
              <a:buNone/>
              <a:defRPr/>
            </a:pPr>
            <a:r>
              <a:rPr lang="hr-HR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Sretno!</a:t>
            </a:r>
            <a:endParaRPr lang="hr-HR" sz="4000" dirty="0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4930775" y="6308725"/>
            <a:ext cx="2754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HZZ  Područna služba Krapina</a:t>
            </a: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179388" y="61658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www.hzz.hr</a:t>
            </a:r>
          </a:p>
        </p:txBody>
      </p:sp>
      <p:sp>
        <p:nvSpPr>
          <p:cNvPr id="18" name="Rectangle 3"/>
          <p:cNvSpPr>
            <a:spLocks noGrp="1" noChangeAspect="1" noChangeArrowheads="1"/>
          </p:cNvSpPr>
          <p:nvPr isPhoto="1"/>
        </p:nvSpPr>
        <p:spPr bwMode="auto">
          <a:xfrm>
            <a:off x="12700" y="4945065"/>
            <a:ext cx="9144000" cy="1898650"/>
          </a:xfrm>
          <a:prstGeom prst="rect">
            <a:avLst/>
          </a:prstGeom>
          <a:blipFill dpi="0" rotWithShape="1">
            <a:blip r:embed="rId3"/>
            <a:srcRect/>
            <a:stretch>
              <a:fillRect b="-1558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33801" name="Rectangle 22"/>
          <p:cNvSpPr>
            <a:spLocks noChangeArrowheads="1"/>
          </p:cNvSpPr>
          <p:nvPr/>
        </p:nvSpPr>
        <p:spPr bwMode="auto">
          <a:xfrm>
            <a:off x="2268636" y="2492375"/>
            <a:ext cx="43195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HRVATSKI ZAVOD ZA ZAPOŠLJAVANJE</a:t>
            </a:r>
          </a:p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PODRUČNI URED </a:t>
            </a:r>
            <a:r>
              <a:rPr lang="hr-HR" sz="1400" b="1" dirty="0">
                <a:solidFill>
                  <a:schemeClr val="tx1"/>
                </a:solidFill>
              </a:rPr>
              <a:t>KRAPINA</a:t>
            </a:r>
          </a:p>
          <a:p>
            <a:pPr algn="ctr"/>
            <a:r>
              <a:rPr lang="hr-HR" sz="1400" b="1" dirty="0">
                <a:solidFill>
                  <a:schemeClr val="tx1"/>
                </a:solidFill>
              </a:rPr>
              <a:t>K. Š. </a:t>
            </a:r>
            <a:r>
              <a:rPr lang="hr-HR" sz="1400" b="1" dirty="0" err="1">
                <a:solidFill>
                  <a:schemeClr val="tx1"/>
                </a:solidFill>
              </a:rPr>
              <a:t>Đalskog</a:t>
            </a:r>
            <a:r>
              <a:rPr lang="hr-HR" sz="1400" b="1" dirty="0">
                <a:solidFill>
                  <a:schemeClr val="tx1"/>
                </a:solidFill>
              </a:rPr>
              <a:t> 4</a:t>
            </a:r>
          </a:p>
          <a:p>
            <a:pPr algn="ctr"/>
            <a:r>
              <a:rPr lang="hr-HR" sz="1400" b="1" dirty="0">
                <a:solidFill>
                  <a:schemeClr val="tx1"/>
                </a:solidFill>
              </a:rPr>
              <a:t>49000 Krapina</a:t>
            </a:r>
          </a:p>
          <a:p>
            <a:pPr algn="ctr"/>
            <a:r>
              <a:rPr lang="hr-HR" sz="1400" b="1" dirty="0">
                <a:solidFill>
                  <a:schemeClr val="tx1"/>
                </a:solidFill>
              </a:rPr>
              <a:t>Tel. +385-(0)49-382-252</a:t>
            </a:r>
          </a:p>
          <a:p>
            <a:pPr algn="ctr"/>
            <a:r>
              <a:rPr lang="hr-HR" sz="1400" b="1" dirty="0" err="1">
                <a:solidFill>
                  <a:schemeClr val="tx1"/>
                </a:solidFill>
              </a:rPr>
              <a:t>Fax</a:t>
            </a:r>
            <a:r>
              <a:rPr lang="hr-HR" sz="1400" b="1" dirty="0">
                <a:solidFill>
                  <a:schemeClr val="tx1"/>
                </a:solidFill>
              </a:rPr>
              <a:t>. +385-(0)49-373-295</a:t>
            </a:r>
          </a:p>
          <a:p>
            <a:pPr algn="ctr"/>
            <a:endParaRPr lang="hr-HR" b="1" dirty="0"/>
          </a:p>
          <a:p>
            <a:pPr algn="ctr"/>
            <a:r>
              <a:rPr lang="hr-HR" sz="1400" b="1" dirty="0" err="1">
                <a:hlinkClick r:id="rId4"/>
              </a:rPr>
              <a:t>hzz.krapina</a:t>
            </a:r>
            <a:r>
              <a:rPr lang="hr-HR" sz="1400" b="1" dirty="0">
                <a:hlinkClick r:id="rId4"/>
              </a:rPr>
              <a:t>@</a:t>
            </a:r>
            <a:r>
              <a:rPr lang="hr-HR" sz="1400" b="1" dirty="0" err="1">
                <a:hlinkClick r:id="rId4"/>
              </a:rPr>
              <a:t>hzz.hr</a:t>
            </a:r>
            <a:r>
              <a:rPr lang="hr-HR" sz="1400" b="1" dirty="0"/>
              <a:t>  ***  </a:t>
            </a:r>
            <a:r>
              <a:rPr lang="hr-HR" sz="1400" b="1" dirty="0">
                <a:hlinkClick r:id="rId5"/>
              </a:rPr>
              <a:t>www.hzz.hr</a:t>
            </a:r>
            <a:r>
              <a:rPr lang="hr-H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029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81200"/>
            <a:ext cx="8143056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r-HR" dirty="0">
                <a:latin typeface="Verdana" pitchFamily="34" charset="0"/>
              </a:rPr>
              <a:t> </a:t>
            </a:r>
            <a:r>
              <a:rPr lang="hr-HR" dirty="0" smtClean="0">
                <a:latin typeface="Verdana" pitchFamily="34" charset="0"/>
              </a:rPr>
              <a:t>  </a:t>
            </a:r>
            <a:r>
              <a:rPr lang="hr-HR" b="1" dirty="0" smtClean="0"/>
              <a:t>Ako ste neodlučni – možete</a:t>
            </a:r>
          </a:p>
          <a:p>
            <a:pPr>
              <a:buFontTx/>
              <a:buNone/>
              <a:defRPr/>
            </a:pPr>
            <a:endParaRPr lang="hr-HR" sz="2400" b="1" dirty="0"/>
          </a:p>
          <a:p>
            <a:pPr>
              <a:buFont typeface="Wingdings" pitchFamily="2" charset="2"/>
              <a:buChar char="Ø"/>
              <a:defRPr/>
            </a:pPr>
            <a:r>
              <a:rPr lang="hr-HR" sz="2600" b="1" dirty="0"/>
              <a:t>potražiti </a:t>
            </a:r>
            <a:r>
              <a:rPr lang="hr-HR" sz="2600" b="1" dirty="0">
                <a:solidFill>
                  <a:schemeClr val="hlink"/>
                </a:solidFill>
              </a:rPr>
              <a:t>savjet</a:t>
            </a:r>
            <a:r>
              <a:rPr lang="hr-HR" sz="2400" b="1" dirty="0"/>
              <a:t> </a:t>
            </a:r>
            <a:r>
              <a:rPr lang="hr-HR" sz="2000" dirty="0"/>
              <a:t>(roditelja, učitelja, stručnih suradnika u školi, mentora, liječnika, studenata, poslodavaca, stručnjaka u zvanju ili profesionalnih savjetnika</a:t>
            </a:r>
            <a:r>
              <a:rPr lang="hr-HR" sz="2000" dirty="0" smtClean="0"/>
              <a:t>), </a:t>
            </a:r>
            <a:endParaRPr lang="hr-HR" sz="2000" dirty="0"/>
          </a:p>
          <a:p>
            <a:pPr>
              <a:buFont typeface="Wingdings" pitchFamily="2" charset="2"/>
              <a:buNone/>
              <a:defRPr/>
            </a:pPr>
            <a:endParaRPr lang="hr-HR" sz="2000" dirty="0"/>
          </a:p>
          <a:p>
            <a:pPr>
              <a:buFont typeface="Wingdings" pitchFamily="2" charset="2"/>
              <a:buChar char="Ø"/>
              <a:defRPr/>
            </a:pPr>
            <a:r>
              <a:rPr lang="hr-HR" sz="2600" b="1" dirty="0"/>
              <a:t>a najvažnije će biti – </a:t>
            </a:r>
            <a:r>
              <a:rPr lang="hr-HR" sz="2600" b="1" dirty="0">
                <a:solidFill>
                  <a:schemeClr val="hlink"/>
                </a:solidFill>
              </a:rPr>
              <a:t>upoznati sebe samoga!</a:t>
            </a:r>
            <a:endParaRPr lang="en-US" sz="2600" b="1" dirty="0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92696"/>
            <a:ext cx="8424862" cy="792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>
                <a:solidFill>
                  <a:schemeClr val="hlink"/>
                </a:solidFill>
                <a:latin typeface="Verdana" pitchFamily="34" charset="0"/>
              </a:rPr>
              <a:t>Profesionalno usmjeravanje</a:t>
            </a:r>
          </a:p>
        </p:txBody>
      </p:sp>
    </p:spTree>
    <p:extLst>
      <p:ext uri="{BB962C8B-B14F-4D97-AF65-F5344CB8AC3E}">
        <p14:creationId xmlns:p14="http://schemas.microsoft.com/office/powerpoint/2010/main" val="3104021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84213" y="1844675"/>
            <a:ext cx="3924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en-US" sz="2600">
              <a:latin typeface="Verdana" pitchFamily="34" charset="0"/>
            </a:endParaRP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052736"/>
            <a:ext cx="8532440" cy="684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 smtClean="0">
                <a:solidFill>
                  <a:schemeClr val="hlink"/>
                </a:solidFill>
                <a:latin typeface="Verdana" pitchFamily="34" charset="0"/>
              </a:rPr>
              <a:t>Svako zanimanje ima svoje specifičnosti</a:t>
            </a:r>
            <a:endParaRPr lang="hr-HR" sz="32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971550" y="1700808"/>
            <a:ext cx="7776914" cy="331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800" b="1" dirty="0">
              <a:latin typeface="Verdana" pitchFamily="34" charset="0"/>
            </a:endParaRP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Rad s ljudima. Rad u uredu. Rad u poljoprivredi…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Rad u proizvodnji…izrada proizvoda…trgovina…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Obrtnički 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rad…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Rad 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djecom… Rad na izgradnji 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objekata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mostova…Rad u ugostiteljstvu, turizmu…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Rad 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tekstovima, dokumentima</a:t>
            </a: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… 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primjena popisa…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Izrada izračuna…nacrta…dizajn…glazba…gluma…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Radu u ugostiteljstvu…sportu…institutu…bolnici…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zrakoplovu…zoološkom vrtu…laboratoriju…</a:t>
            </a: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581128"/>
            <a:ext cx="1801881" cy="1440160"/>
          </a:xfrm>
          <a:prstGeom prst="rect">
            <a:avLst/>
          </a:prstGeom>
          <a:noFill/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74" y="4614520"/>
            <a:ext cx="1671539" cy="14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www.hzz.hr/DocSlike/medicine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7" y="4614520"/>
            <a:ext cx="1728192" cy="140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hzz.hr/DocSlike/kalkulacijajavna_nabava_slik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4520"/>
            <a:ext cx="1728192" cy="140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8632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84213" y="1844675"/>
            <a:ext cx="3924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en-US" sz="2600">
              <a:latin typeface="Verdana" pitchFamily="34" charset="0"/>
            </a:endParaRP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63912" y="692696"/>
            <a:ext cx="8820472" cy="684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 smtClean="0">
                <a:solidFill>
                  <a:schemeClr val="hlink"/>
                </a:solidFill>
                <a:latin typeface="Verdana" pitchFamily="34" charset="0"/>
              </a:rPr>
              <a:t>Pojedino zanimanje…</a:t>
            </a:r>
            <a:endParaRPr lang="hr-HR" sz="32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467544" y="3140967"/>
            <a:ext cx="6624637" cy="345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800" b="1" dirty="0">
              <a:latin typeface="Verdana" pitchFamily="34" charset="0"/>
            </a:endParaRP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…pokušajte sagledati tako da zamislite kakvi su: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800" dirty="0" smtClean="0">
              <a:solidFill>
                <a:schemeClr val="tx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469900" indent="-469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mjesto rada</a:t>
            </a:r>
          </a:p>
          <a:p>
            <a:pPr marL="469900" indent="-469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dnevni radni zadaci</a:t>
            </a:r>
          </a:p>
          <a:p>
            <a:pPr marL="469900" indent="-469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materijali s kojima se radi</a:t>
            </a:r>
          </a:p>
          <a:p>
            <a:pPr marL="469900" indent="-469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sredstva s kojima se radi</a:t>
            </a:r>
          </a:p>
          <a:p>
            <a:pPr marL="469900" indent="-469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tehnologija posla/poslovni procesi</a:t>
            </a:r>
          </a:p>
          <a:p>
            <a:pPr marL="469900" indent="-469900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</a:t>
            </a: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adno vrijeme</a:t>
            </a:r>
          </a:p>
          <a:p>
            <a:pPr marL="469900" indent="-469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očekivanja klijenata, naručitelja, rukovoditelja</a:t>
            </a:r>
          </a:p>
          <a:p>
            <a:pPr marL="469900" indent="-469900">
              <a:buClr>
                <a:schemeClr val="accent2"/>
              </a:buClr>
              <a:buFont typeface="Wingdings" pitchFamily="2" charset="2"/>
              <a:buNone/>
            </a:pPr>
            <a:endParaRPr lang="hr-HR" sz="2600" b="1" dirty="0">
              <a:latin typeface="Verdana" pitchFamily="34" charset="0"/>
            </a:endParaRP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  <p:pic>
        <p:nvPicPr>
          <p:cNvPr id="8202" name="Picture 8" descr="IMG_6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1369"/>
            <a:ext cx="1804695" cy="135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IMG_6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4756"/>
            <a:ext cx="1804194" cy="135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9" descr="IMG_63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33" y="1645455"/>
            <a:ext cx="1794863" cy="135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IMG_6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31" y="1644756"/>
            <a:ext cx="1791494" cy="134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5" descr="IMG_63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22" y="3315229"/>
            <a:ext cx="1759703" cy="132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9" descr="IMG_63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26" y="5013176"/>
            <a:ext cx="1775599" cy="13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49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700213"/>
            <a:ext cx="8353177" cy="8524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r-HR" sz="2000" dirty="0" smtClean="0"/>
              <a:t>Napravite </a:t>
            </a:r>
            <a:r>
              <a:rPr lang="hr-HR" sz="2000" dirty="0" err="1" smtClean="0"/>
              <a:t>samoprocjenu</a:t>
            </a:r>
            <a:r>
              <a:rPr lang="hr-HR" sz="2000" dirty="0" smtClean="0"/>
              <a:t>: kakvi su </a:t>
            </a:r>
            <a:r>
              <a:rPr lang="hr-HR" sz="2000" dirty="0" err="1" smtClean="0"/>
              <a:t>vaši.</a:t>
            </a:r>
            <a:r>
              <a:rPr lang="hr-HR" sz="2000" dirty="0" smtClean="0"/>
              <a:t>.?</a:t>
            </a:r>
            <a:endParaRPr lang="hr-HR" sz="2000" dirty="0"/>
          </a:p>
          <a:p>
            <a:pPr>
              <a:buFont typeface="Wingdings" pitchFamily="2" charset="2"/>
              <a:buChar char="§"/>
              <a:defRPr/>
            </a:pPr>
            <a:endParaRPr lang="en-US" sz="2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2257425"/>
            <a:ext cx="5544319" cy="4267200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interesi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sklonosti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sposobnosti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vrijednosti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osobnost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vještine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navikama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znanja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zdravlje</a:t>
            </a:r>
          </a:p>
          <a:p>
            <a:pPr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000" b="1" dirty="0" smtClean="0"/>
              <a:t>mogućnosti</a:t>
            </a:r>
            <a:endParaRPr lang="en-US" sz="2000" b="1" dirty="0"/>
          </a:p>
        </p:txBody>
      </p:sp>
      <p:sp>
        <p:nvSpPr>
          <p:cNvPr id="10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620688"/>
            <a:ext cx="8145214" cy="7916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1439863">
              <a:defRPr/>
            </a:pPr>
            <a:r>
              <a:rPr lang="hr-HR" sz="3200" dirty="0" err="1" smtClean="0">
                <a:solidFill>
                  <a:schemeClr val="hlink"/>
                </a:solidFill>
                <a:latin typeface="Verdana" pitchFamily="34" charset="0"/>
              </a:rPr>
              <a:t>Samoprocjena</a:t>
            </a:r>
            <a:r>
              <a:rPr lang="hr-HR" sz="3200" dirty="0" smtClean="0">
                <a:solidFill>
                  <a:schemeClr val="hlink"/>
                </a:solidFill>
                <a:latin typeface="Verdana" pitchFamily="34" charset="0"/>
              </a:rPr>
              <a:t> – svi smo različiti</a:t>
            </a:r>
            <a:endParaRPr lang="hr-HR" sz="3200" dirty="0">
              <a:solidFill>
                <a:schemeClr val="hlink"/>
              </a:solidFill>
              <a:latin typeface="Verdana" pitchFamily="34" charset="0"/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943031"/>
              </p:ext>
            </p:extLst>
          </p:nvPr>
        </p:nvGraphicFramePr>
        <p:xfrm>
          <a:off x="3491880" y="2132856"/>
          <a:ext cx="4680520" cy="457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42964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3516" y="1976801"/>
            <a:ext cx="5167225" cy="4880588"/>
            <a:chOff x="1756658" y="693306"/>
            <a:chExt cx="6164083" cy="6164083"/>
          </a:xfrm>
        </p:grpSpPr>
        <p:sp>
          <p:nvSpPr>
            <p:cNvPr id="3" name="Freeform 2"/>
            <p:cNvSpPr/>
            <p:nvPr/>
          </p:nvSpPr>
          <p:spPr>
            <a:xfrm>
              <a:off x="3136051" y="1976801"/>
              <a:ext cx="3419817" cy="3419817"/>
            </a:xfrm>
            <a:custGeom>
              <a:avLst/>
              <a:gdLst>
                <a:gd name="connsiteX0" fmla="*/ 0 w 3419817"/>
                <a:gd name="connsiteY0" fmla="*/ 1709909 h 3419817"/>
                <a:gd name="connsiteX1" fmla="*/ 1709909 w 3419817"/>
                <a:gd name="connsiteY1" fmla="*/ 0 h 3419817"/>
                <a:gd name="connsiteX2" fmla="*/ 3419818 w 3419817"/>
                <a:gd name="connsiteY2" fmla="*/ 1709909 h 3419817"/>
                <a:gd name="connsiteX3" fmla="*/ 1709909 w 3419817"/>
                <a:gd name="connsiteY3" fmla="*/ 3419818 h 3419817"/>
                <a:gd name="connsiteX4" fmla="*/ 0 w 3419817"/>
                <a:gd name="connsiteY4" fmla="*/ 1709909 h 34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9817" h="3419817">
                  <a:moveTo>
                    <a:pt x="0" y="1709909"/>
                  </a:moveTo>
                  <a:cubicBezTo>
                    <a:pt x="0" y="765552"/>
                    <a:pt x="765552" y="0"/>
                    <a:pt x="1709909" y="0"/>
                  </a:cubicBezTo>
                  <a:cubicBezTo>
                    <a:pt x="2654266" y="0"/>
                    <a:pt x="3419818" y="765552"/>
                    <a:pt x="3419818" y="1709909"/>
                  </a:cubicBezTo>
                  <a:cubicBezTo>
                    <a:pt x="3419818" y="2654266"/>
                    <a:pt x="2654266" y="3419818"/>
                    <a:pt x="1709909" y="3419818"/>
                  </a:cubicBezTo>
                  <a:cubicBezTo>
                    <a:pt x="765552" y="3419818"/>
                    <a:pt x="0" y="2654266"/>
                    <a:pt x="0" y="1709909"/>
                  </a:cubicBez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83371" tIns="583371" rIns="583371" bIns="583371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</a:pPr>
              <a:endParaRPr lang="hr-HR" sz="6500" dirty="0">
                <a:solidFill>
                  <a:srgbClr val="00000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83745" y="693306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Socijalne vještine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558534" y="1345605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Interesi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210833" y="2920393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B9B9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490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dirty="0" smtClean="0">
                  <a:solidFill>
                    <a:srgbClr val="000000"/>
                  </a:solidFill>
                </a:rPr>
                <a:t>Sposobnosti</a:t>
              </a:r>
              <a:endParaRPr lang="hr-HR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558534" y="4495182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Sustav vrijednosti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983745" y="5147481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Vještine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08957" y="4495181"/>
              <a:ext cx="1860605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490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dirty="0" smtClean="0">
                  <a:solidFill>
                    <a:srgbClr val="000000"/>
                  </a:solidFill>
                </a:rPr>
                <a:t>Mogućnosti zapošljavanja</a:t>
              </a:r>
              <a:endParaRPr lang="hr-HR" sz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56658" y="2920393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Znanja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08957" y="1345605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000099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Stavovi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>
            <a:off x="1619671" y="3330668"/>
            <a:ext cx="1330691" cy="1192195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Znanje jezika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194290" y="2712957"/>
            <a:ext cx="1285920" cy="1366208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B9B9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400" dirty="0" smtClean="0">
                <a:solidFill>
                  <a:srgbClr val="000000"/>
                </a:solidFill>
              </a:rPr>
              <a:t>Ručna spretnost</a:t>
            </a:r>
            <a:endParaRPr lang="hr-HR" sz="1400" dirty="0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775848" y="3509165"/>
            <a:ext cx="1368152" cy="1399726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3EBF9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Verbalne </a:t>
            </a:r>
            <a:r>
              <a:rPr lang="hr-HR" sz="1500" dirty="0" err="1" smtClean="0">
                <a:solidFill>
                  <a:srgbClr val="000000"/>
                </a:solidFill>
              </a:rPr>
              <a:t>sposob</a:t>
            </a:r>
            <a:r>
              <a:rPr lang="hr-HR" sz="1500" dirty="0" smtClean="0">
                <a:solidFill>
                  <a:srgbClr val="000000"/>
                </a:solidFill>
              </a:rPr>
              <a:t>.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399441" y="1446596"/>
            <a:ext cx="1709908" cy="1709908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3268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Hobiji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434092" y="566964"/>
            <a:ext cx="1709908" cy="1709908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3268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Očekivanja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470206" y="762109"/>
            <a:ext cx="1709908" cy="1709908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16341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Komunikacijske vještine</a:t>
            </a:r>
            <a:endParaRPr lang="hr-HR" sz="1200" dirty="0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259632" y="4725144"/>
            <a:ext cx="1493884" cy="1427036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C00000">
              <a:alpha val="3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4902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Mobilnost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8282" y="1976801"/>
            <a:ext cx="1709908" cy="1709908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Znanje povijesti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959900" y="4143273"/>
            <a:ext cx="1288020" cy="1216623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B9B9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Prostorno predočavanje</a:t>
            </a:r>
            <a:endParaRPr lang="hr-HR" sz="1200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27784" y="1657988"/>
            <a:ext cx="5304051" cy="5200012"/>
            <a:chOff x="1593435" y="289880"/>
            <a:chExt cx="6327306" cy="6567509"/>
          </a:xfrm>
        </p:grpSpPr>
        <p:sp>
          <p:nvSpPr>
            <p:cNvPr id="37" name="Freeform 36"/>
            <p:cNvSpPr/>
            <p:nvPr/>
          </p:nvSpPr>
          <p:spPr>
            <a:xfrm>
              <a:off x="3136051" y="1976801"/>
              <a:ext cx="3419817" cy="3419817"/>
            </a:xfrm>
            <a:custGeom>
              <a:avLst/>
              <a:gdLst>
                <a:gd name="connsiteX0" fmla="*/ 0 w 3419817"/>
                <a:gd name="connsiteY0" fmla="*/ 1709909 h 3419817"/>
                <a:gd name="connsiteX1" fmla="*/ 1709909 w 3419817"/>
                <a:gd name="connsiteY1" fmla="*/ 0 h 3419817"/>
                <a:gd name="connsiteX2" fmla="*/ 3419818 w 3419817"/>
                <a:gd name="connsiteY2" fmla="*/ 1709909 h 3419817"/>
                <a:gd name="connsiteX3" fmla="*/ 1709909 w 3419817"/>
                <a:gd name="connsiteY3" fmla="*/ 3419818 h 3419817"/>
                <a:gd name="connsiteX4" fmla="*/ 0 w 3419817"/>
                <a:gd name="connsiteY4" fmla="*/ 1709909 h 34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9817" h="3419817">
                  <a:moveTo>
                    <a:pt x="0" y="1709909"/>
                  </a:moveTo>
                  <a:cubicBezTo>
                    <a:pt x="0" y="765552"/>
                    <a:pt x="765552" y="0"/>
                    <a:pt x="1709909" y="0"/>
                  </a:cubicBezTo>
                  <a:cubicBezTo>
                    <a:pt x="2654266" y="0"/>
                    <a:pt x="3419818" y="765552"/>
                    <a:pt x="3419818" y="1709909"/>
                  </a:cubicBezTo>
                  <a:cubicBezTo>
                    <a:pt x="3419818" y="2654266"/>
                    <a:pt x="2654266" y="3419818"/>
                    <a:pt x="1709909" y="3419818"/>
                  </a:cubicBezTo>
                  <a:cubicBezTo>
                    <a:pt x="765552" y="3419818"/>
                    <a:pt x="0" y="2654266"/>
                    <a:pt x="0" y="1709909"/>
                  </a:cubicBez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83371" tIns="583371" rIns="583371" bIns="583371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</a:pPr>
              <a:endParaRPr lang="hr-HR" sz="65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83745" y="693306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Socijalne vještine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58534" y="1345605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Interesi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10833" y="2920393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B9B9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490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dirty="0" smtClean="0">
                  <a:solidFill>
                    <a:srgbClr val="000000"/>
                  </a:solidFill>
                </a:rPr>
                <a:t>Sposobnosti</a:t>
              </a:r>
              <a:endParaRPr lang="hr-HR" sz="12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58534" y="4495182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Sustav vrijednosti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83745" y="5147481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Vještine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593435" y="5349364"/>
              <a:ext cx="1542615" cy="142533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C00000">
                <a:alpha val="3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490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dirty="0" smtClean="0">
                  <a:solidFill>
                    <a:srgbClr val="000000"/>
                  </a:solidFill>
                </a:rPr>
                <a:t>Deficitarno zanimanje</a:t>
              </a:r>
              <a:endParaRPr lang="hr-HR" sz="1200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756658" y="2920393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Znanja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64742" y="289880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000099">
                <a:alpha val="1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Odnos prema drugima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4876" y="936594"/>
            <a:ext cx="7127008" cy="5931407"/>
            <a:chOff x="-581206" y="-633856"/>
            <a:chExt cx="8501947" cy="7491245"/>
          </a:xfrm>
        </p:grpSpPr>
        <p:sp>
          <p:nvSpPr>
            <p:cNvPr id="47" name="Freeform 46"/>
            <p:cNvSpPr/>
            <p:nvPr/>
          </p:nvSpPr>
          <p:spPr>
            <a:xfrm>
              <a:off x="3136051" y="1976801"/>
              <a:ext cx="3419817" cy="3419817"/>
            </a:xfrm>
            <a:custGeom>
              <a:avLst/>
              <a:gdLst>
                <a:gd name="connsiteX0" fmla="*/ 0 w 3419817"/>
                <a:gd name="connsiteY0" fmla="*/ 1709909 h 3419817"/>
                <a:gd name="connsiteX1" fmla="*/ 1709909 w 3419817"/>
                <a:gd name="connsiteY1" fmla="*/ 0 h 3419817"/>
                <a:gd name="connsiteX2" fmla="*/ 3419818 w 3419817"/>
                <a:gd name="connsiteY2" fmla="*/ 1709909 h 3419817"/>
                <a:gd name="connsiteX3" fmla="*/ 1709909 w 3419817"/>
                <a:gd name="connsiteY3" fmla="*/ 3419818 h 3419817"/>
                <a:gd name="connsiteX4" fmla="*/ 0 w 3419817"/>
                <a:gd name="connsiteY4" fmla="*/ 1709909 h 34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9817" h="3419817">
                  <a:moveTo>
                    <a:pt x="0" y="1709909"/>
                  </a:moveTo>
                  <a:cubicBezTo>
                    <a:pt x="0" y="765552"/>
                    <a:pt x="765552" y="0"/>
                    <a:pt x="1709909" y="0"/>
                  </a:cubicBezTo>
                  <a:cubicBezTo>
                    <a:pt x="2654266" y="0"/>
                    <a:pt x="3419818" y="765552"/>
                    <a:pt x="3419818" y="1709909"/>
                  </a:cubicBezTo>
                  <a:cubicBezTo>
                    <a:pt x="3419818" y="2654266"/>
                    <a:pt x="2654266" y="3419818"/>
                    <a:pt x="1709909" y="3419818"/>
                  </a:cubicBezTo>
                  <a:cubicBezTo>
                    <a:pt x="765552" y="3419818"/>
                    <a:pt x="0" y="2654266"/>
                    <a:pt x="0" y="1709909"/>
                  </a:cubicBez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83371" tIns="583371" rIns="583371" bIns="583371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</a:pPr>
              <a:endParaRPr lang="hr-HR" sz="65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3983745" y="693306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Socijalne vještine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58534" y="1345605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Interesi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210833" y="2920393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B9B9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490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dirty="0" smtClean="0">
                  <a:solidFill>
                    <a:srgbClr val="000000"/>
                  </a:solidFill>
                </a:rPr>
                <a:t>Sposobnosti</a:t>
              </a:r>
              <a:endParaRPr lang="hr-HR" sz="12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558534" y="4495182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Sustav vrijednosti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83745" y="5147481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Vještine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985349" y="4683949"/>
              <a:ext cx="1542615" cy="142533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C00000">
                <a:alpha val="3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490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dirty="0" smtClean="0">
                  <a:solidFill>
                    <a:srgbClr val="000000"/>
                  </a:solidFill>
                </a:rPr>
                <a:t>Traženo samo u nekoj regiji</a:t>
              </a:r>
              <a:endParaRPr lang="hr-HR" sz="12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756658" y="2920393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Znanja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-581206" y="-633856"/>
              <a:ext cx="1473716" cy="1288243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7030A0">
                <a:alpha val="24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Podu-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zetnost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5652120" y="5805264"/>
            <a:ext cx="1331638" cy="1169723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3EBF9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Sportska </a:t>
            </a:r>
            <a:r>
              <a:rPr lang="hr-HR" sz="1200" dirty="0" smtClean="0">
                <a:solidFill>
                  <a:srgbClr val="000000"/>
                </a:solidFill>
              </a:rPr>
              <a:t>postignuća</a:t>
            </a:r>
            <a:endParaRPr lang="hr-HR" sz="1200" dirty="0">
              <a:solidFill>
                <a:srgbClr val="00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073514" y="4299585"/>
            <a:ext cx="1530396" cy="1271945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B9B9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400" dirty="0" smtClean="0">
                <a:solidFill>
                  <a:srgbClr val="000000"/>
                </a:solidFill>
              </a:rPr>
              <a:t>Numeričke sposobnosti</a:t>
            </a:r>
            <a:endParaRPr lang="hr-HR" sz="1400" dirty="0">
              <a:solidFill>
                <a:srgbClr val="000000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787396" y="3483068"/>
            <a:ext cx="1330691" cy="1192195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Znanja iz informatike</a:t>
            </a:r>
            <a:endParaRPr lang="hr-HR" sz="1200" dirty="0">
              <a:solidFill>
                <a:srgbClr val="00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491339" y="5933462"/>
            <a:ext cx="1326960" cy="1084695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000" dirty="0" smtClean="0">
                <a:solidFill>
                  <a:srgbClr val="000000"/>
                </a:solidFill>
              </a:rPr>
              <a:t>Informatičke vještine</a:t>
            </a:r>
            <a:endParaRPr lang="hr-HR" sz="1000" dirty="0">
              <a:solidFill>
                <a:srgbClr val="0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452741" y="789166"/>
            <a:ext cx="6367407" cy="5976365"/>
            <a:chOff x="213789" y="-820055"/>
            <a:chExt cx="7595805" cy="7548026"/>
          </a:xfrm>
        </p:grpSpPr>
        <p:sp>
          <p:nvSpPr>
            <p:cNvPr id="59" name="Freeform 58"/>
            <p:cNvSpPr/>
            <p:nvPr/>
          </p:nvSpPr>
          <p:spPr>
            <a:xfrm>
              <a:off x="3136051" y="1976801"/>
              <a:ext cx="3419817" cy="3419817"/>
            </a:xfrm>
            <a:custGeom>
              <a:avLst/>
              <a:gdLst>
                <a:gd name="connsiteX0" fmla="*/ 0 w 3419817"/>
                <a:gd name="connsiteY0" fmla="*/ 1709909 h 3419817"/>
                <a:gd name="connsiteX1" fmla="*/ 1709909 w 3419817"/>
                <a:gd name="connsiteY1" fmla="*/ 0 h 3419817"/>
                <a:gd name="connsiteX2" fmla="*/ 3419818 w 3419817"/>
                <a:gd name="connsiteY2" fmla="*/ 1709909 h 3419817"/>
                <a:gd name="connsiteX3" fmla="*/ 1709909 w 3419817"/>
                <a:gd name="connsiteY3" fmla="*/ 3419818 h 3419817"/>
                <a:gd name="connsiteX4" fmla="*/ 0 w 3419817"/>
                <a:gd name="connsiteY4" fmla="*/ 1709909 h 341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9817" h="3419817">
                  <a:moveTo>
                    <a:pt x="0" y="1709909"/>
                  </a:moveTo>
                  <a:cubicBezTo>
                    <a:pt x="0" y="765552"/>
                    <a:pt x="765552" y="0"/>
                    <a:pt x="1709909" y="0"/>
                  </a:cubicBezTo>
                  <a:cubicBezTo>
                    <a:pt x="2654266" y="0"/>
                    <a:pt x="3419818" y="765552"/>
                    <a:pt x="3419818" y="1709909"/>
                  </a:cubicBezTo>
                  <a:cubicBezTo>
                    <a:pt x="3419818" y="2654266"/>
                    <a:pt x="2654266" y="3419818"/>
                    <a:pt x="1709909" y="3419818"/>
                  </a:cubicBezTo>
                  <a:cubicBezTo>
                    <a:pt x="765552" y="3419818"/>
                    <a:pt x="0" y="2654266"/>
                    <a:pt x="0" y="1709909"/>
                  </a:cubicBez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83371" tIns="583371" rIns="583371" bIns="583371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</a:pPr>
              <a:endParaRPr lang="hr-HR" sz="65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983745" y="693306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Socijalne vještine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6099686" y="-820055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Uzori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13789" y="5384852"/>
              <a:ext cx="1401732" cy="1343119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B9B9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4902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dirty="0" smtClean="0">
                  <a:solidFill>
                    <a:srgbClr val="000000"/>
                  </a:solidFill>
                </a:rPr>
                <a:t>Zdravlje</a:t>
              </a:r>
              <a:endParaRPr lang="hr-HR" sz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206628" y="1345606"/>
              <a:ext cx="1474170" cy="136156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653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Odnos prema radu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756658" y="2920393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3268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Znanja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53477" y="-216934"/>
              <a:ext cx="1709908" cy="1709908"/>
            </a:xfrm>
            <a:custGeom>
              <a:avLst/>
              <a:gdLst>
                <a:gd name="connsiteX0" fmla="*/ 0 w 1709908"/>
                <a:gd name="connsiteY0" fmla="*/ 854954 h 1709908"/>
                <a:gd name="connsiteX1" fmla="*/ 854954 w 1709908"/>
                <a:gd name="connsiteY1" fmla="*/ 0 h 1709908"/>
                <a:gd name="connsiteX2" fmla="*/ 1709908 w 1709908"/>
                <a:gd name="connsiteY2" fmla="*/ 854954 h 1709908"/>
                <a:gd name="connsiteX3" fmla="*/ 854954 w 1709908"/>
                <a:gd name="connsiteY3" fmla="*/ 1709908 h 1709908"/>
                <a:gd name="connsiteX4" fmla="*/ 0 w 1709908"/>
                <a:gd name="connsiteY4" fmla="*/ 854954 h 170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908" h="1709908">
                  <a:moveTo>
                    <a:pt x="0" y="854954"/>
                  </a:moveTo>
                  <a:cubicBezTo>
                    <a:pt x="0" y="382776"/>
                    <a:pt x="382776" y="0"/>
                    <a:pt x="854954" y="0"/>
                  </a:cubicBezTo>
                  <a:cubicBezTo>
                    <a:pt x="1327132" y="0"/>
                    <a:pt x="1709908" y="382776"/>
                    <a:pt x="1709908" y="854954"/>
                  </a:cubicBezTo>
                  <a:cubicBezTo>
                    <a:pt x="1709908" y="1327132"/>
                    <a:pt x="1327132" y="1709908"/>
                    <a:pt x="854954" y="1709908"/>
                  </a:cubicBezTo>
                  <a:cubicBezTo>
                    <a:pt x="382776" y="1709908"/>
                    <a:pt x="0" y="1327132"/>
                    <a:pt x="0" y="854954"/>
                  </a:cubicBezTo>
                  <a:close/>
                </a:path>
              </a:pathLst>
            </a:custGeom>
            <a:solidFill>
              <a:srgbClr val="7030A0">
                <a:alpha val="24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shade val="80000"/>
                <a:alpha val="50000"/>
                <a:hueOff val="0"/>
                <a:satOff val="0"/>
                <a:lumOff val="1634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9460" tIns="269460" rIns="269460" bIns="2694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hr-HR" sz="1500" dirty="0" smtClean="0">
                  <a:solidFill>
                    <a:srgbClr val="000000"/>
                  </a:solidFill>
                </a:rPr>
                <a:t>Vizija, misija</a:t>
              </a:r>
              <a:endParaRPr lang="hr-HR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6983759" y="5287016"/>
            <a:ext cx="948126" cy="988654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7030A0">
              <a:alpha val="33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Etika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7635286" y="5598637"/>
            <a:ext cx="948126" cy="988654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7030A0">
              <a:alpha val="33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Tradicija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6801413" y="5846585"/>
            <a:ext cx="1099923" cy="988654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7030A0">
              <a:alpha val="17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500" dirty="0" smtClean="0">
                <a:solidFill>
                  <a:srgbClr val="000000"/>
                </a:solidFill>
              </a:rPr>
              <a:t>Status</a:t>
            </a:r>
            <a:endParaRPr lang="hr-HR" sz="1500" dirty="0">
              <a:solidFill>
                <a:srgbClr val="000000"/>
              </a:solidFill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8168692" y="5911534"/>
            <a:ext cx="948126" cy="988654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7030A0">
              <a:alpha val="33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800" dirty="0" smtClean="0">
                <a:solidFill>
                  <a:srgbClr val="000000"/>
                </a:solidFill>
              </a:rPr>
              <a:t>Želja za pomaganjem drugima</a:t>
            </a:r>
            <a:endParaRPr lang="hr-HR" sz="800" dirty="0">
              <a:solidFill>
                <a:srgbClr val="000000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66664" y="5347258"/>
            <a:ext cx="1293143" cy="1128552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C00000">
              <a:alpha val="17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4902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900" dirty="0" smtClean="0">
                <a:solidFill>
                  <a:srgbClr val="000000"/>
                </a:solidFill>
              </a:rPr>
              <a:t>Konkurencija na tržištu rada</a:t>
            </a:r>
            <a:endParaRPr lang="hr-HR" sz="900" dirty="0">
              <a:solidFill>
                <a:srgbClr val="000000"/>
              </a:solidFill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720316" y="1327568"/>
            <a:ext cx="1145617" cy="1007354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16341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Vještina </a:t>
            </a:r>
            <a:r>
              <a:rPr lang="hr-HR" sz="1000" dirty="0" smtClean="0">
                <a:solidFill>
                  <a:srgbClr val="000000"/>
                </a:solidFill>
              </a:rPr>
              <a:t>utjecanja</a:t>
            </a:r>
            <a:endParaRPr lang="hr-HR" sz="1000" dirty="0">
              <a:solidFill>
                <a:srgbClr val="000000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2804091" y="755614"/>
            <a:ext cx="1145617" cy="1007354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16341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Kultura  </a:t>
            </a:r>
            <a:r>
              <a:rPr lang="hr-HR" sz="1000" dirty="0" smtClean="0">
                <a:solidFill>
                  <a:srgbClr val="000000"/>
                </a:solidFill>
              </a:rPr>
              <a:t>ponašanja</a:t>
            </a:r>
            <a:endParaRPr lang="hr-HR" sz="1000" dirty="0">
              <a:solidFill>
                <a:srgbClr val="00000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5598412" y="1855923"/>
            <a:ext cx="1322728" cy="1246238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00B0F0">
              <a:alpha val="3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3268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000" dirty="0" smtClean="0">
                <a:solidFill>
                  <a:srgbClr val="000000"/>
                </a:solidFill>
              </a:rPr>
              <a:t>Volonterstvo, članstvo u udrugama</a:t>
            </a:r>
            <a:endParaRPr lang="hr-HR" sz="1000" dirty="0">
              <a:solidFill>
                <a:srgbClr val="000000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7245695" y="3509165"/>
            <a:ext cx="1010745" cy="1025475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E89F">
              <a:alpha val="29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4902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Talent za jezike</a:t>
            </a:r>
            <a:endParaRPr lang="hr-HR" sz="1200" dirty="0">
              <a:solidFill>
                <a:srgbClr val="000000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7645036" y="1895578"/>
            <a:ext cx="1288020" cy="1216623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B9B9">
              <a:alpha val="14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200" dirty="0" smtClean="0">
                <a:solidFill>
                  <a:srgbClr val="000000"/>
                </a:solidFill>
              </a:rPr>
              <a:t>Pamćenje oblika i lica</a:t>
            </a:r>
            <a:endParaRPr lang="hr-HR" sz="1200" dirty="0">
              <a:solidFill>
                <a:srgbClr val="000000"/>
              </a:solidFill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1263184" y="4143273"/>
            <a:ext cx="1293143" cy="1128552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C00000">
              <a:alpha val="17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4902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900" dirty="0" smtClean="0">
                <a:solidFill>
                  <a:srgbClr val="000000"/>
                </a:solidFill>
              </a:rPr>
              <a:t>Mogućnost rada od kuće</a:t>
            </a:r>
            <a:endParaRPr lang="hr-HR" sz="900" dirty="0">
              <a:solidFill>
                <a:srgbClr val="000000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1619671" y="1446596"/>
            <a:ext cx="1112235" cy="995332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C00000">
              <a:alpha val="17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4902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900" dirty="0" smtClean="0">
                <a:solidFill>
                  <a:srgbClr val="000000"/>
                </a:solidFill>
              </a:rPr>
              <a:t>Klizno radno vrijeme</a:t>
            </a:r>
            <a:endParaRPr lang="hr-HR" sz="900" dirty="0">
              <a:solidFill>
                <a:srgbClr val="000000"/>
              </a:solidFill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3686434" y="5663978"/>
            <a:ext cx="1326960" cy="1084695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chemeClr val="accent4">
              <a:shade val="80000"/>
              <a:hueOff val="0"/>
              <a:satOff val="0"/>
              <a:lumOff val="65365"/>
              <a:alpha val="21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000" dirty="0" smtClean="0">
                <a:solidFill>
                  <a:srgbClr val="000000"/>
                </a:solidFill>
              </a:rPr>
              <a:t>Vještine samo-</a:t>
            </a:r>
          </a:p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1000" dirty="0" smtClean="0">
                <a:solidFill>
                  <a:srgbClr val="000000"/>
                </a:solidFill>
              </a:rPr>
              <a:t>prezentiranja</a:t>
            </a:r>
            <a:endParaRPr lang="hr-HR" sz="1000" dirty="0">
              <a:solidFill>
                <a:srgbClr val="000000"/>
              </a:solidFill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7492445" y="5049715"/>
            <a:ext cx="973156" cy="860380"/>
          </a:xfrm>
          <a:custGeom>
            <a:avLst/>
            <a:gdLst>
              <a:gd name="connsiteX0" fmla="*/ 0 w 1709908"/>
              <a:gd name="connsiteY0" fmla="*/ 854954 h 1709908"/>
              <a:gd name="connsiteX1" fmla="*/ 854954 w 1709908"/>
              <a:gd name="connsiteY1" fmla="*/ 0 h 1709908"/>
              <a:gd name="connsiteX2" fmla="*/ 1709908 w 1709908"/>
              <a:gd name="connsiteY2" fmla="*/ 854954 h 1709908"/>
              <a:gd name="connsiteX3" fmla="*/ 854954 w 1709908"/>
              <a:gd name="connsiteY3" fmla="*/ 1709908 h 1709908"/>
              <a:gd name="connsiteX4" fmla="*/ 0 w 1709908"/>
              <a:gd name="connsiteY4" fmla="*/ 854954 h 17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908" h="1709908">
                <a:moveTo>
                  <a:pt x="0" y="854954"/>
                </a:moveTo>
                <a:cubicBezTo>
                  <a:pt x="0" y="382776"/>
                  <a:pt x="382776" y="0"/>
                  <a:pt x="854954" y="0"/>
                </a:cubicBezTo>
                <a:cubicBezTo>
                  <a:pt x="1327132" y="0"/>
                  <a:pt x="1709908" y="382776"/>
                  <a:pt x="1709908" y="854954"/>
                </a:cubicBezTo>
                <a:cubicBezTo>
                  <a:pt x="1709908" y="1327132"/>
                  <a:pt x="1327132" y="1709908"/>
                  <a:pt x="854954" y="1709908"/>
                </a:cubicBezTo>
                <a:cubicBezTo>
                  <a:pt x="382776" y="1709908"/>
                  <a:pt x="0" y="1327132"/>
                  <a:pt x="0" y="854954"/>
                </a:cubicBezTo>
                <a:close/>
              </a:path>
            </a:pathLst>
          </a:custGeom>
          <a:solidFill>
            <a:srgbClr val="FFB9B9">
              <a:alpha val="1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80000"/>
              <a:alpha val="50000"/>
              <a:hueOff val="0"/>
              <a:satOff val="0"/>
              <a:lumOff val="653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9460" tIns="269460" rIns="269460" bIns="26946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hr-HR" sz="800" dirty="0" smtClean="0">
                <a:solidFill>
                  <a:srgbClr val="000000"/>
                </a:solidFill>
              </a:rPr>
              <a:t>Sposobnost </a:t>
            </a:r>
            <a:r>
              <a:rPr lang="hr-HR" sz="1200" dirty="0" smtClean="0">
                <a:solidFill>
                  <a:srgbClr val="000000"/>
                </a:solidFill>
              </a:rPr>
              <a:t>vođe</a:t>
            </a:r>
            <a:endParaRPr lang="hr-H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971550" y="4724400"/>
            <a:ext cx="648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800">
                <a:solidFill>
                  <a:srgbClr val="7C7F87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rgbClr val="7C7F87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22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95535" y="620688"/>
            <a:ext cx="8748465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defRPr/>
            </a:pPr>
            <a:r>
              <a:rPr lang="hr-HR" sz="2800" dirty="0">
                <a:solidFill>
                  <a:schemeClr val="hlink"/>
                </a:solidFill>
                <a:latin typeface="Verdana" pitchFamily="34" charset="0"/>
              </a:rPr>
              <a:t>Kako prepoznati svoje interese, sposobnosti, vrijednosti, crte </a:t>
            </a:r>
            <a:r>
              <a:rPr lang="hr-HR" sz="2800" dirty="0" smtClean="0">
                <a:solidFill>
                  <a:schemeClr val="hlink"/>
                </a:solidFill>
                <a:latin typeface="Verdana" pitchFamily="34" charset="0"/>
              </a:rPr>
              <a:t>ličnosti ...</a:t>
            </a:r>
            <a:endParaRPr lang="hr-HR" sz="28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276475"/>
            <a:ext cx="8496943" cy="3821113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15000"/>
              </a:spcAft>
              <a:buClrTx/>
              <a:buSzPct val="100000"/>
              <a:buNone/>
              <a:defRPr/>
            </a:pPr>
            <a:r>
              <a:rPr lang="hr-HR" sz="2000" dirty="0" smtClean="0">
                <a:ea typeface="Verdana" pitchFamily="34" charset="0"/>
              </a:rPr>
              <a:t>Pokušajte </a:t>
            </a:r>
            <a:r>
              <a:rPr lang="hr-HR" sz="2000" dirty="0">
                <a:ea typeface="Verdana" pitchFamily="34" charset="0"/>
              </a:rPr>
              <a:t>sagledati </a:t>
            </a:r>
            <a:r>
              <a:rPr lang="hr-HR" sz="2000" dirty="0" smtClean="0">
                <a:ea typeface="Verdana" pitchFamily="34" charset="0"/>
              </a:rPr>
              <a:t>svoje osobine tako da analizirate:</a:t>
            </a:r>
          </a:p>
          <a:p>
            <a:pPr marL="0" indent="0">
              <a:lnSpc>
                <a:spcPct val="90000"/>
              </a:lnSpc>
              <a:spcAft>
                <a:spcPct val="15000"/>
              </a:spcAft>
              <a:buClrTx/>
              <a:buSzPct val="100000"/>
              <a:buNone/>
              <a:defRPr/>
            </a:pPr>
            <a:endParaRPr lang="hr-HR" sz="800" dirty="0" smtClean="0"/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 smtClean="0"/>
              <a:t>svakodnevne </a:t>
            </a:r>
            <a:r>
              <a:rPr lang="hr-HR" sz="2200" b="1" dirty="0"/>
              <a:t>aktivnosti </a:t>
            </a:r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/>
              <a:t>što </a:t>
            </a:r>
            <a:r>
              <a:rPr lang="hr-HR" sz="2200" b="1" dirty="0" smtClean="0"/>
              <a:t>volite </a:t>
            </a:r>
            <a:r>
              <a:rPr lang="hr-HR" sz="2200" b="1" dirty="0"/>
              <a:t>raditi, a što ne</a:t>
            </a:r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/>
              <a:t>kakvi </a:t>
            </a:r>
            <a:r>
              <a:rPr lang="hr-HR" sz="2200" b="1" dirty="0" smtClean="0"/>
              <a:t>ste </a:t>
            </a:r>
            <a:r>
              <a:rPr lang="hr-HR" sz="2200" b="1" dirty="0"/>
              <a:t>u odnosu s drugima</a:t>
            </a:r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/>
              <a:t>što drugi govore o </a:t>
            </a:r>
            <a:r>
              <a:rPr lang="hr-HR" sz="2200" b="1" dirty="0" smtClean="0"/>
              <a:t>vama </a:t>
            </a:r>
            <a:r>
              <a:rPr lang="hr-HR" sz="2200" b="1" dirty="0"/>
              <a:t>i kako </a:t>
            </a:r>
            <a:r>
              <a:rPr lang="hr-HR" sz="2200" b="1" dirty="0" smtClean="0"/>
              <a:t>vas doživljavaju</a:t>
            </a:r>
            <a:endParaRPr lang="hr-HR" sz="2200" b="1" dirty="0"/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/>
              <a:t>što </a:t>
            </a:r>
            <a:r>
              <a:rPr lang="hr-HR" sz="2200" b="1" dirty="0" smtClean="0"/>
              <a:t>vam </a:t>
            </a:r>
            <a:r>
              <a:rPr lang="hr-HR" sz="2200" b="1" dirty="0"/>
              <a:t>je važno, što </a:t>
            </a:r>
            <a:r>
              <a:rPr lang="hr-HR" sz="2200" b="1" dirty="0" smtClean="0"/>
              <a:t>vas veseli i ispunjava</a:t>
            </a:r>
            <a:endParaRPr lang="hr-HR" sz="2200" b="1" dirty="0"/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/>
              <a:t>kako se i gdje </a:t>
            </a:r>
            <a:r>
              <a:rPr lang="hr-HR" sz="2200" b="1" dirty="0" smtClean="0"/>
              <a:t>vidite </a:t>
            </a:r>
            <a:r>
              <a:rPr lang="hr-HR" sz="2200" b="1" dirty="0"/>
              <a:t>u budućnosti</a:t>
            </a:r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/>
              <a:t>kako </a:t>
            </a:r>
            <a:r>
              <a:rPr lang="hr-HR" sz="2200" b="1" dirty="0" smtClean="0"/>
              <a:t>rješavate probleme </a:t>
            </a:r>
            <a:r>
              <a:rPr lang="hr-HR" sz="2200" b="1" dirty="0"/>
              <a:t>i </a:t>
            </a:r>
            <a:r>
              <a:rPr lang="hr-HR" sz="2200" b="1" dirty="0" smtClean="0"/>
              <a:t>kao se nosite </a:t>
            </a:r>
            <a:r>
              <a:rPr lang="hr-HR" sz="2200" b="1" dirty="0"/>
              <a:t>s problemima</a:t>
            </a:r>
          </a:p>
          <a:p>
            <a:pPr>
              <a:lnSpc>
                <a:spcPct val="90000"/>
              </a:lnSpc>
              <a:spcAft>
                <a:spcPct val="1500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hr-HR" sz="2200" b="1" dirty="0" err="1" smtClean="0"/>
              <a:t>itd</a:t>
            </a:r>
            <a:r>
              <a:rPr lang="hr-HR" sz="2200" b="1" dirty="0" smtClean="0"/>
              <a:t> ... </a:t>
            </a:r>
            <a:endParaRPr lang="hr-HR" sz="2200" b="1" dirty="0"/>
          </a:p>
        </p:txBody>
      </p:sp>
    </p:spTree>
    <p:extLst>
      <p:ext uri="{BB962C8B-B14F-4D97-AF65-F5344CB8AC3E}">
        <p14:creationId xmlns:p14="http://schemas.microsoft.com/office/powerpoint/2010/main" val="140628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0" grpId="0" build="p"/>
    </p:bldLst>
  </p:timing>
</p:sld>
</file>

<file path=ppt/theme/theme1.xml><?xml version="1.0" encoding="utf-8"?>
<a:theme xmlns:a="http://schemas.openxmlformats.org/drawingml/2006/main" name="HZZ_Presentation1">
  <a:themeElements>
    <a:clrScheme name="Svjetlucanje 10">
      <a:dk1>
        <a:srgbClr val="000000"/>
      </a:dk1>
      <a:lt1>
        <a:srgbClr val="E8E8E8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F2F2F2"/>
      </a:accent3>
      <a:accent4>
        <a:srgbClr val="000000"/>
      </a:accent4>
      <a:accent5>
        <a:srgbClr val="DCECEF"/>
      </a:accent5>
      <a:accent6>
        <a:srgbClr val="AEAEAE"/>
      </a:accent6>
      <a:hlink>
        <a:srgbClr val="D1000E"/>
      </a:hlink>
      <a:folHlink>
        <a:srgbClr val="5E93C9"/>
      </a:folHlink>
    </a:clrScheme>
    <a:fontScheme name="Svjetlucanj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hr-HR" sz="2800" b="0" i="0" u="none" strike="noStrike" cap="none" normalizeH="0" baseline="0" smtClean="0">
            <a:ln>
              <a:noFill/>
            </a:ln>
            <a:solidFill>
              <a:srgbClr val="7C7F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hr-HR" sz="2800" b="0" i="0" u="none" strike="noStrike" cap="none" normalizeH="0" baseline="0" smtClean="0">
            <a:ln>
              <a:noFill/>
            </a:ln>
            <a:solidFill>
              <a:srgbClr val="7C7F87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/>
      <a:lstStyle>
        <a:defPPr marL="0" indent="0" defTabSz="1439863">
          <a:buFontTx/>
          <a:buNone/>
          <a:defRPr sz="17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vjetlucanj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vjetlucanj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0">
        <a:dk1>
          <a:srgbClr val="000000"/>
        </a:dk1>
        <a:lt1>
          <a:srgbClr val="E8E8E8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F2F2F2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D1000E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1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7C7F87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0727A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vjetlucanje 12">
        <a:dk1>
          <a:srgbClr val="000000"/>
        </a:dk1>
        <a:lt1>
          <a:srgbClr val="FFFFFF"/>
        </a:lt1>
        <a:dk2>
          <a:srgbClr val="000000"/>
        </a:dk2>
        <a:lt2>
          <a:srgbClr val="BCBCBC"/>
        </a:lt2>
        <a:accent1>
          <a:srgbClr val="9999FF"/>
        </a:accent1>
        <a:accent2>
          <a:srgbClr val="D1000E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BD000C"/>
        </a:accent6>
        <a:hlink>
          <a:srgbClr val="666699"/>
        </a:hlink>
        <a:folHlink>
          <a:srgbClr val="7C7F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HZZ_Presentation1</Template>
  <TotalTime>481</TotalTime>
  <Words>1630</Words>
  <Application>Microsoft Office PowerPoint</Application>
  <PresentationFormat>Prikaz na zaslonu (4:3)</PresentationFormat>
  <Paragraphs>396</Paragraphs>
  <Slides>33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4" baseType="lpstr">
      <vt:lpstr>HZZ_Presentation1</vt:lpstr>
      <vt:lpstr> Kako odabrati   pr(a)vo   zanimanje?</vt:lpstr>
      <vt:lpstr>Kako odlučiti o svojoj budućnosti?</vt:lpstr>
      <vt:lpstr>Važno je dobro se pripremiti</vt:lpstr>
      <vt:lpstr>Profesionalno usmjeravanje</vt:lpstr>
      <vt:lpstr>Svako zanimanje ima svoje specifičnosti</vt:lpstr>
      <vt:lpstr>Pojedino zanimanje…</vt:lpstr>
      <vt:lpstr>Samoprocjena – svi smo različiti</vt:lpstr>
      <vt:lpstr>PowerPointova prezentacija</vt:lpstr>
      <vt:lpstr>Kako prepoznati svoje interese, sposobnosti, vrijednosti, crte ličnosti ...</vt:lpstr>
      <vt:lpstr>Pomoć u samoprocjeni interesa</vt:lpstr>
      <vt:lpstr>Računalni program  „Moj izbor” </vt:lpstr>
      <vt:lpstr>PowerPointova prezentacija</vt:lpstr>
      <vt:lpstr>PowerPointova prezentacija</vt:lpstr>
      <vt:lpstr>PowerPointova prezentacija</vt:lpstr>
      <vt:lpstr>Što je profesionalno usmjeravanje?</vt:lpstr>
      <vt:lpstr>Profesionalno usmjeravanje učenika</vt:lpstr>
      <vt:lpstr>Oblici rada u profesionalnom usmjeravanju</vt:lpstr>
      <vt:lpstr>Profesionalno savjetovanje</vt:lpstr>
      <vt:lpstr>Brošure HZZ Kamo nakon osnovne škole?</vt:lpstr>
      <vt:lpstr>Deficitarna zanimanja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</vt:lpstr>
      <vt:lpstr>Isto zvanje, različita radna mjesta</vt:lpstr>
      <vt:lpstr>PowerPointova prezentacija</vt:lpstr>
      <vt:lpstr>PowerPointova prezentacija</vt:lpstr>
      <vt:lpstr>Novi modeli pružanja usluga korisnicima</vt:lpstr>
      <vt:lpstr>PowerPointova prezentacija</vt:lpstr>
      <vt:lpstr>PowerPointova prezentacija</vt:lpstr>
      <vt:lpstr>PowerPointova prezentacija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mblaskovic</dc:creator>
  <cp:lastModifiedBy>Marijo Macan</cp:lastModifiedBy>
  <cp:revision>52</cp:revision>
  <dcterms:created xsi:type="dcterms:W3CDTF">2010-10-01T06:43:48Z</dcterms:created>
  <dcterms:modified xsi:type="dcterms:W3CDTF">2014-04-07T09:40:53Z</dcterms:modified>
</cp:coreProperties>
</file>