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75" r:id="rId5"/>
    <p:sldId id="276" r:id="rId6"/>
    <p:sldId id="264" r:id="rId7"/>
    <p:sldId id="260" r:id="rId8"/>
    <p:sldId id="278" r:id="rId9"/>
    <p:sldId id="279" r:id="rId10"/>
    <p:sldId id="280" r:id="rId11"/>
    <p:sldId id="272" r:id="rId12"/>
    <p:sldId id="277" r:id="rId13"/>
    <p:sldId id="261" r:id="rId14"/>
    <p:sldId id="273" r:id="rId15"/>
    <p:sldId id="262" r:id="rId16"/>
    <p:sldId id="274" r:id="rId17"/>
    <p:sldId id="269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6959"/>
    <a:srgbClr val="803D06"/>
    <a:srgbClr val="633005"/>
    <a:srgbClr val="70483C"/>
    <a:srgbClr val="8D7B5B"/>
    <a:srgbClr val="553A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111DC-9443-4E56-A8DD-CE25185B6FB0}" type="datetimeFigureOut">
              <a:rPr lang="sr-Latn-CS" smtClean="0"/>
              <a:pPr/>
              <a:t>1.4.2014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52AD-278C-4C91-B712-73F39B9E9E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352AD-278C-4C91-B712-73F39B9E9E9D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352AD-278C-4C91-B712-73F39B9E9E9D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DFB2-091B-4756-AF48-969436944CE4}" type="datetimeFigureOut">
              <a:rPr lang="hr-HR" smtClean="0"/>
              <a:pPr/>
              <a:t>1.4.2014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8142-4E39-4BAD-BBDB-EE83E787F30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-zlatar.skole.hr/upisi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-zlatar.skole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-zlatar.skole.hr/upisi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500174"/>
            <a:ext cx="6044208" cy="1744377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553A13"/>
                </a:solidFill>
                <a:latin typeface="Cooper Black" pitchFamily="18" charset="0"/>
              </a:rPr>
              <a:t>SREDNJA ŠKOLA ZLATAR</a:t>
            </a:r>
            <a:endParaRPr lang="hr-HR" sz="4800" dirty="0">
              <a:solidFill>
                <a:srgbClr val="553A13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3643314"/>
            <a:ext cx="5184576" cy="17526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8D7B5B"/>
                </a:solidFill>
                <a:latin typeface="Cooper Black" pitchFamily="18" charset="0"/>
              </a:rPr>
              <a:t>Upis u prvi razred srednje škole u školskoj godini 2013./2014.</a:t>
            </a:r>
            <a:endParaRPr lang="hr-HR" sz="2800" dirty="0">
              <a:solidFill>
                <a:srgbClr val="8D7B5B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86050" y="2000239"/>
          <a:ext cx="5929349" cy="32634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722317"/>
                <a:gridCol w="650879"/>
                <a:gridCol w="650879"/>
                <a:gridCol w="650879"/>
                <a:gridCol w="650879"/>
                <a:gridCol w="650879"/>
                <a:gridCol w="650879"/>
                <a:gridCol w="650879"/>
                <a:gridCol w="650879"/>
              </a:tblGrid>
              <a:tr h="12858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RAZRED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PROSJEK OCJENA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HRVATSKI JEZIK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MATEMATIKA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1. STRANI JEZIK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BIOLOGIJA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POVIJEST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GEOGRAFIJA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100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5.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3,85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6.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4,15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4,15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7.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28,00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8.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28,00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UKUPNO</a:t>
                      </a:r>
                      <a:endParaRPr lang="hr-HR" sz="11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64,00</a:t>
                      </a:r>
                      <a:endParaRPr lang="hr-HR" sz="16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86050" y="148803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/>
              <a:t>Primjer izračuna bodova:</a:t>
            </a:r>
            <a:endParaRPr lang="hr-HR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557214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 dirty="0" smtClean="0"/>
              <a:t>Svoj broj bodova za prijavu u opću gimnaziju pokušajte izračunati pomoću interaktivnih tablica na </a:t>
            </a:r>
            <a:r>
              <a:rPr lang="hr-HR" sz="1600" i="1" dirty="0" smtClean="0">
                <a:hlinkClick r:id="rId3"/>
              </a:rPr>
              <a:t>http://www.ss-zlatar.skole.hr/upisi</a:t>
            </a:r>
            <a:r>
              <a:rPr lang="hr-HR" sz="1600" i="1" dirty="0" smtClean="0"/>
              <a:t> .</a:t>
            </a:r>
            <a:endParaRPr lang="hr-HR" sz="1600" i="1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Upravni referent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6465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844824"/>
            <a:ext cx="6480720" cy="43924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prosje</a:t>
            </a:r>
            <a:r>
              <a:rPr lang="hr-HR" b="1" dirty="0" err="1" smtClean="0">
                <a:latin typeface="Calibri" pitchFamily="34" charset="0"/>
              </a:rPr>
              <a:t>ci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svih zaključnih ocjena </a:t>
            </a:r>
            <a:r>
              <a:rPr lang="vi-VN" dirty="0">
                <a:latin typeface="Calibri" pitchFamily="34" charset="0"/>
              </a:rPr>
              <a:t>od 5-8 razreda 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sz="2600" i="1" dirty="0" smtClean="0">
                <a:latin typeface="Calibri" pitchFamily="34" charset="0"/>
              </a:rPr>
              <a:t>(</a:t>
            </a:r>
            <a:r>
              <a:rPr lang="vi-VN" sz="2600" i="1" dirty="0">
                <a:latin typeface="Calibri" pitchFamily="34" charset="0"/>
              </a:rPr>
              <a:t>na dvije decimale</a:t>
            </a:r>
            <a:r>
              <a:rPr lang="vi-VN" sz="2600" i="1" dirty="0" smtClean="0">
                <a:latin typeface="Calibri" pitchFamily="34" charset="0"/>
              </a:rPr>
              <a:t>)</a:t>
            </a:r>
            <a:endParaRPr lang="hr-HR" sz="2600" i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zaključne</a:t>
            </a:r>
            <a:r>
              <a:rPr lang="vi-VN" dirty="0" smtClean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ocjene iz </a:t>
            </a:r>
            <a:r>
              <a:rPr lang="vi-VN" b="1" dirty="0">
                <a:latin typeface="Calibri" pitchFamily="34" charset="0"/>
              </a:rPr>
              <a:t>hrvatskog jezika, matematike i prvog stranog jezika</a:t>
            </a:r>
            <a:r>
              <a:rPr lang="vi-VN" dirty="0">
                <a:latin typeface="Calibri" pitchFamily="34" charset="0"/>
              </a:rPr>
              <a:t> u 7. i 8. </a:t>
            </a:r>
            <a:r>
              <a:rPr lang="vi-VN" dirty="0" smtClean="0">
                <a:latin typeface="Calibri" pitchFamily="34" charset="0"/>
              </a:rPr>
              <a:t>razredu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Calibri" pitchFamily="34" charset="0"/>
              </a:rPr>
              <a:t>zaključne </a:t>
            </a:r>
            <a:r>
              <a:rPr lang="vi-VN" dirty="0">
                <a:latin typeface="Calibri" pitchFamily="34" charset="0"/>
              </a:rPr>
              <a:t>ocjene </a:t>
            </a:r>
            <a:r>
              <a:rPr lang="vi-VN" dirty="0" smtClean="0">
                <a:latin typeface="Calibri" pitchFamily="34" charset="0"/>
              </a:rPr>
              <a:t>u </a:t>
            </a:r>
            <a:r>
              <a:rPr lang="vi-VN" dirty="0">
                <a:latin typeface="Calibri" pitchFamily="34" charset="0"/>
              </a:rPr>
              <a:t>7. i 8. razredu </a:t>
            </a:r>
            <a:r>
              <a:rPr lang="hr-HR" dirty="0" smtClean="0">
                <a:latin typeface="Calibri" pitchFamily="34" charset="0"/>
              </a:rPr>
              <a:t>iz</a:t>
            </a:r>
            <a:endParaRPr lang="hr-HR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tehničk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 kultur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, povijest</a:t>
            </a:r>
            <a:r>
              <a:rPr lang="hr-HR" b="1" dirty="0" smtClean="0">
                <a:latin typeface="Calibri" pitchFamily="34" charset="0"/>
              </a:rPr>
              <a:t>i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i </a:t>
            </a:r>
            <a:r>
              <a:rPr lang="vi-VN" b="1" dirty="0" smtClean="0">
                <a:latin typeface="Calibri" pitchFamily="34" charset="0"/>
              </a:rPr>
              <a:t>geografij</a:t>
            </a:r>
            <a:r>
              <a:rPr lang="hr-HR" b="1" dirty="0" smtClean="0">
                <a:latin typeface="Calibri" pitchFamily="34" charset="0"/>
              </a:rPr>
              <a:t>e</a:t>
            </a:r>
            <a:endParaRPr lang="vi-VN" sz="2900" b="1" i="1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Upravni referent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6465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Učenje kroz vježbe i praktičnu nastavu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Zapošljavanje na poslovima održavanja, servisiranja, distribucije računalne </a:t>
            </a:r>
            <a:r>
              <a:rPr lang="hr-HR" dirty="0" err="1"/>
              <a:t>opreme..</a:t>
            </a:r>
            <a:r>
              <a:rPr lang="hr-HR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>
                <a:latin typeface="Calibri" pitchFamily="34" charset="0"/>
              </a:rPr>
              <a:t>Završava izradom završnog rada, a može se polagati i državna matura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Mogućnost </a:t>
            </a:r>
            <a:r>
              <a:rPr lang="hr-HR" dirty="0"/>
              <a:t>nastavka školovanja na tehničkim i srodnim fakultetima.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>
                <a:latin typeface="Calibri" pitchFamily="34" charset="0"/>
              </a:rPr>
              <a:t>Bodovni </a:t>
            </a:r>
            <a:r>
              <a:rPr lang="hr-HR" dirty="0">
                <a:latin typeface="Calibri" pitchFamily="34" charset="0"/>
              </a:rPr>
              <a:t>prag: 44 </a:t>
            </a:r>
            <a:r>
              <a:rPr lang="hr-HR" dirty="0" smtClean="0">
                <a:latin typeface="Calibri" pitchFamily="34" charset="0"/>
              </a:rPr>
              <a:t>boda</a:t>
            </a:r>
            <a:endParaRPr lang="hr-HR" dirty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Tehničar za računalstvo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69802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28800"/>
            <a:ext cx="6480720" cy="4896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prosje</a:t>
            </a:r>
            <a:r>
              <a:rPr lang="hr-HR" b="1" dirty="0" err="1" smtClean="0">
                <a:latin typeface="Calibri" pitchFamily="34" charset="0"/>
              </a:rPr>
              <a:t>ci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svih zaključnih ocjena </a:t>
            </a:r>
            <a:r>
              <a:rPr lang="vi-VN" dirty="0">
                <a:latin typeface="Calibri" pitchFamily="34" charset="0"/>
              </a:rPr>
              <a:t>od 5-8 razreda 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sz="2600" i="1" dirty="0" smtClean="0">
                <a:latin typeface="Calibri" pitchFamily="34" charset="0"/>
              </a:rPr>
              <a:t>(</a:t>
            </a:r>
            <a:r>
              <a:rPr lang="vi-VN" sz="2600" i="1" dirty="0">
                <a:latin typeface="Calibri" pitchFamily="34" charset="0"/>
              </a:rPr>
              <a:t>na dvije decimale</a:t>
            </a:r>
            <a:r>
              <a:rPr lang="vi-VN" sz="2600" i="1" dirty="0" smtClean="0">
                <a:latin typeface="Calibri" pitchFamily="34" charset="0"/>
              </a:rPr>
              <a:t>)</a:t>
            </a:r>
            <a:endParaRPr lang="hr-HR" sz="2600" i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zaključne</a:t>
            </a:r>
            <a:r>
              <a:rPr lang="vi-VN" dirty="0" smtClean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ocjene iz </a:t>
            </a:r>
            <a:r>
              <a:rPr lang="vi-VN" b="1" dirty="0">
                <a:latin typeface="Calibri" pitchFamily="34" charset="0"/>
              </a:rPr>
              <a:t>hrvatskog jezika, matematike i prvog stranog jezika</a:t>
            </a:r>
            <a:r>
              <a:rPr lang="vi-VN" dirty="0">
                <a:latin typeface="Calibri" pitchFamily="34" charset="0"/>
              </a:rPr>
              <a:t> u 7. i 8. </a:t>
            </a:r>
            <a:r>
              <a:rPr lang="vi-VN" dirty="0" smtClean="0">
                <a:latin typeface="Calibri" pitchFamily="34" charset="0"/>
              </a:rPr>
              <a:t>razredu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Calibri" pitchFamily="34" charset="0"/>
              </a:rPr>
              <a:t>zaključne </a:t>
            </a:r>
            <a:r>
              <a:rPr lang="vi-VN" dirty="0">
                <a:latin typeface="Calibri" pitchFamily="34" charset="0"/>
              </a:rPr>
              <a:t>ocjene </a:t>
            </a:r>
            <a:r>
              <a:rPr lang="vi-VN" dirty="0" smtClean="0">
                <a:latin typeface="Calibri" pitchFamily="34" charset="0"/>
              </a:rPr>
              <a:t>u </a:t>
            </a:r>
            <a:r>
              <a:rPr lang="vi-VN" dirty="0">
                <a:latin typeface="Calibri" pitchFamily="34" charset="0"/>
              </a:rPr>
              <a:t>7. i 8. razredu </a:t>
            </a:r>
            <a:r>
              <a:rPr lang="hr-HR" dirty="0" smtClean="0">
                <a:latin typeface="Calibri" pitchFamily="34" charset="0"/>
              </a:rPr>
              <a:t>iz</a:t>
            </a:r>
            <a:endParaRPr lang="hr-HR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tehničk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 kultur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, fizik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i </a:t>
            </a:r>
            <a:r>
              <a:rPr lang="vi-VN" b="1" dirty="0" smtClean="0">
                <a:latin typeface="Calibri" pitchFamily="34" charset="0"/>
              </a:rPr>
              <a:t>kemij</a:t>
            </a:r>
            <a:r>
              <a:rPr lang="hr-HR" b="1" dirty="0" smtClean="0">
                <a:latin typeface="Calibri" pitchFamily="34" charset="0"/>
              </a:rPr>
              <a:t>e</a:t>
            </a:r>
            <a:endParaRPr lang="vi-VN" sz="2900" b="1" i="1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Tehničar za računalstvo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6465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56" y="1771676"/>
            <a:ext cx="6059016" cy="43005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 err="1"/>
              <a:t>Spoj</a:t>
            </a:r>
            <a:r>
              <a:rPr lang="pl-PL" dirty="0"/>
              <a:t> </a:t>
            </a:r>
            <a:r>
              <a:rPr lang="pl-PL" dirty="0" err="1"/>
              <a:t>ekonomije</a:t>
            </a:r>
            <a:r>
              <a:rPr lang="pl-PL" dirty="0"/>
              <a:t> i </a:t>
            </a:r>
            <a:r>
              <a:rPr lang="pl-PL" dirty="0" err="1"/>
              <a:t>prometa</a:t>
            </a:r>
            <a:r>
              <a:rPr lang="pl-PL" dirty="0"/>
              <a:t>, </a:t>
            </a:r>
            <a:r>
              <a:rPr lang="pl-PL" dirty="0" err="1"/>
              <a:t>dva</a:t>
            </a:r>
            <a:r>
              <a:rPr lang="pl-PL" dirty="0"/>
              <a:t> </a:t>
            </a:r>
            <a:r>
              <a:rPr lang="pl-PL" dirty="0" err="1"/>
              <a:t>strana</a:t>
            </a:r>
            <a:r>
              <a:rPr lang="pl-PL" dirty="0"/>
              <a:t> </a:t>
            </a:r>
            <a:r>
              <a:rPr lang="pl-PL" dirty="0" err="1"/>
              <a:t>jezika</a:t>
            </a:r>
            <a:r>
              <a:rPr lang="pl-PL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Zapošljavanje </a:t>
            </a:r>
            <a:r>
              <a:rPr lang="hr-HR" dirty="0"/>
              <a:t>u prijevozničkim tvrtkama, špediciji…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>
                <a:latin typeface="Calibri" pitchFamily="34" charset="0"/>
              </a:rPr>
              <a:t>Završava izradom završnog rada, a može se polagati i državna matura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Mogućnost </a:t>
            </a:r>
            <a:r>
              <a:rPr lang="hr-HR" dirty="0"/>
              <a:t>nastavka školovanja na </a:t>
            </a:r>
            <a:r>
              <a:rPr lang="hr-HR" dirty="0" smtClean="0"/>
              <a:t>ekonomiji</a:t>
            </a:r>
            <a:r>
              <a:rPr lang="hr-HR" dirty="0"/>
              <a:t>, vanjskoj </a:t>
            </a:r>
            <a:r>
              <a:rPr lang="hr-HR" dirty="0" smtClean="0"/>
              <a:t>trgovini, prometu </a:t>
            </a:r>
            <a:r>
              <a:rPr lang="hr-HR" dirty="0"/>
              <a:t>i </a:t>
            </a:r>
            <a:r>
              <a:rPr lang="hr-HR" dirty="0" err="1"/>
              <a:t>sl</a:t>
            </a:r>
            <a:r>
              <a:rPr lang="hr-HR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>
                <a:latin typeface="Calibri" pitchFamily="34" charset="0"/>
              </a:rPr>
              <a:t>Bodovni </a:t>
            </a:r>
            <a:r>
              <a:rPr lang="hr-HR" dirty="0">
                <a:latin typeface="Calibri" pitchFamily="34" charset="0"/>
              </a:rPr>
              <a:t>prag: 44 </a:t>
            </a:r>
            <a:r>
              <a:rPr lang="hr-HR" dirty="0" smtClean="0">
                <a:latin typeface="Calibri" pitchFamily="34" charset="0"/>
              </a:rPr>
              <a:t>boda</a:t>
            </a: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66023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Tehničar za logistiku i špediciju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88346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28800"/>
            <a:ext cx="6480720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prosje</a:t>
            </a:r>
            <a:r>
              <a:rPr lang="hr-HR" b="1" dirty="0" err="1" smtClean="0">
                <a:latin typeface="Calibri" pitchFamily="34" charset="0"/>
              </a:rPr>
              <a:t>ci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svih zaključnih ocjena </a:t>
            </a:r>
            <a:r>
              <a:rPr lang="vi-VN" dirty="0">
                <a:latin typeface="Calibri" pitchFamily="34" charset="0"/>
              </a:rPr>
              <a:t>od 5-8 razreda 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sz="2600" i="1" dirty="0" smtClean="0">
                <a:latin typeface="Calibri" pitchFamily="34" charset="0"/>
              </a:rPr>
              <a:t>(</a:t>
            </a:r>
            <a:r>
              <a:rPr lang="vi-VN" sz="2600" i="1" dirty="0">
                <a:latin typeface="Calibri" pitchFamily="34" charset="0"/>
              </a:rPr>
              <a:t>na dvije decimale</a:t>
            </a:r>
            <a:r>
              <a:rPr lang="vi-VN" sz="2600" i="1" dirty="0" smtClean="0">
                <a:latin typeface="Calibri" pitchFamily="34" charset="0"/>
              </a:rPr>
              <a:t>)</a:t>
            </a:r>
            <a:endParaRPr lang="hr-HR" sz="2600" i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zaključne</a:t>
            </a:r>
            <a:r>
              <a:rPr lang="vi-VN" dirty="0" smtClean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ocjene iz </a:t>
            </a:r>
            <a:r>
              <a:rPr lang="vi-VN" b="1" dirty="0">
                <a:latin typeface="Calibri" pitchFamily="34" charset="0"/>
              </a:rPr>
              <a:t>hrvatskog jezika, matematike i prvog stranog jezika</a:t>
            </a:r>
            <a:r>
              <a:rPr lang="vi-VN" dirty="0">
                <a:latin typeface="Calibri" pitchFamily="34" charset="0"/>
              </a:rPr>
              <a:t> u 7. i 8. </a:t>
            </a:r>
            <a:r>
              <a:rPr lang="vi-VN" dirty="0" smtClean="0">
                <a:latin typeface="Calibri" pitchFamily="34" charset="0"/>
              </a:rPr>
              <a:t>razredu</a:t>
            </a:r>
            <a:endParaRPr lang="hr-HR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hr-HR" dirty="0" smtClean="0">
                <a:latin typeface="Calibri" pitchFamily="34" charset="0"/>
              </a:rPr>
              <a:t>+</a:t>
            </a:r>
            <a:endParaRPr lang="vi-VN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Calibri" pitchFamily="34" charset="0"/>
              </a:rPr>
              <a:t>zaključne </a:t>
            </a:r>
            <a:r>
              <a:rPr lang="vi-VN" dirty="0">
                <a:latin typeface="Calibri" pitchFamily="34" charset="0"/>
              </a:rPr>
              <a:t>ocjene </a:t>
            </a:r>
            <a:r>
              <a:rPr lang="vi-VN" dirty="0" smtClean="0">
                <a:latin typeface="Calibri" pitchFamily="34" charset="0"/>
              </a:rPr>
              <a:t>u </a:t>
            </a:r>
            <a:r>
              <a:rPr lang="vi-VN" dirty="0">
                <a:latin typeface="Calibri" pitchFamily="34" charset="0"/>
              </a:rPr>
              <a:t>7. i 8. razredu </a:t>
            </a:r>
            <a:r>
              <a:rPr lang="hr-HR" dirty="0" smtClean="0">
                <a:latin typeface="Calibri" pitchFamily="34" charset="0"/>
              </a:rPr>
              <a:t>iz</a:t>
            </a:r>
            <a:endParaRPr lang="hr-HR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vi-VN" b="1" dirty="0" smtClean="0">
                <a:latin typeface="Calibri" pitchFamily="34" charset="0"/>
              </a:rPr>
              <a:t>tehničk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 kultur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, fizik</a:t>
            </a:r>
            <a:r>
              <a:rPr lang="hr-HR" b="1" dirty="0" smtClean="0">
                <a:latin typeface="Calibri" pitchFamily="34" charset="0"/>
              </a:rPr>
              <a:t>e</a:t>
            </a:r>
            <a:r>
              <a:rPr lang="vi-VN" b="1" dirty="0" smtClean="0">
                <a:latin typeface="Calibri" pitchFamily="34" charset="0"/>
              </a:rPr>
              <a:t> </a:t>
            </a:r>
            <a:r>
              <a:rPr lang="vi-VN" b="1" dirty="0">
                <a:latin typeface="Calibri" pitchFamily="34" charset="0"/>
              </a:rPr>
              <a:t>i </a:t>
            </a:r>
            <a:r>
              <a:rPr lang="vi-VN" b="1" dirty="0" smtClean="0">
                <a:latin typeface="Calibri" pitchFamily="34" charset="0"/>
              </a:rPr>
              <a:t>geografij</a:t>
            </a:r>
            <a:r>
              <a:rPr lang="hr-HR" b="1" dirty="0" smtClean="0">
                <a:latin typeface="Calibri" pitchFamily="34" charset="0"/>
              </a:rPr>
              <a:t>e</a:t>
            </a:r>
            <a:endParaRPr lang="vi-VN" sz="2900" b="1" i="1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66023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Tehničar za logistiku i špediciju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6465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412776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Sve ostale informacije o aktivnostima, događajima i rezultatima naših učenika možete pronaći na </a:t>
            </a:r>
            <a:r>
              <a:rPr lang="hr-HR" sz="2800" dirty="0" err="1" smtClean="0">
                <a:hlinkClick r:id="rId2"/>
              </a:rPr>
              <a:t>www.ss</a:t>
            </a:r>
            <a:r>
              <a:rPr lang="hr-HR" sz="2800" dirty="0" smtClean="0">
                <a:hlinkClick r:id="rId2"/>
              </a:rPr>
              <a:t>-zlatar.skole.hr</a:t>
            </a:r>
            <a:endParaRPr lang="hr-H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645024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… a za sva pitanja slobodno se obratite na naveden kontakte škole ili osobnim dolaskom u školu.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xmlns="" val="264788375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nama…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628800"/>
            <a:ext cx="5987008" cy="20162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hr-HR" dirty="0" smtClean="0"/>
              <a:t>Četiri programa obrazovanja</a:t>
            </a:r>
          </a:p>
          <a:p>
            <a:pPr>
              <a:spcBef>
                <a:spcPts val="1800"/>
              </a:spcBef>
            </a:pPr>
            <a:r>
              <a:rPr lang="hr-HR" dirty="0" smtClean="0"/>
              <a:t>Oko  470 učenika</a:t>
            </a:r>
          </a:p>
        </p:txBody>
      </p:sp>
    </p:spTree>
    <p:extLst>
      <p:ext uri="{BB962C8B-B14F-4D97-AF65-F5344CB8AC3E}">
        <p14:creationId xmlns:p14="http://schemas.microsoft.com/office/powerpoint/2010/main" xmlns="" val="180944192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Opća gimnazija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488" y="1857364"/>
            <a:ext cx="57864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Opća gimnazija daje najšire obrazovanje i najbolju podlogu za svaki studij te je time osnovni preduvjet za razvoj suvremenog intelektualca. </a:t>
            </a:r>
          </a:p>
          <a:p>
            <a:endParaRPr lang="hr-HR" sz="2400" dirty="0" smtClean="0"/>
          </a:p>
          <a:p>
            <a:r>
              <a:rPr lang="hr-HR" sz="2400" dirty="0" smtClean="0"/>
              <a:t>Nakon završene opće gimnazije omogućen je upis na sve fakultete, visoke i više škole.</a:t>
            </a:r>
          </a:p>
          <a:p>
            <a:endParaRPr lang="hr-HR" sz="2400" dirty="0" smtClean="0"/>
          </a:p>
          <a:p>
            <a:r>
              <a:rPr lang="hr-HR" sz="2400" dirty="0" smtClean="0"/>
              <a:t>Program opće gimnazije ujedno je i najbolja priprema za polaganje državne mature.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35830338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Opća gimnazija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833718" y="1285861"/>
          <a:ext cx="6096000" cy="51739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14512"/>
                <a:gridCol w="1143008"/>
                <a:gridCol w="1143008"/>
                <a:gridCol w="1000132"/>
                <a:gridCol w="1095340"/>
              </a:tblGrid>
              <a:tr h="250401">
                <a:tc>
                  <a:txBody>
                    <a:bodyPr/>
                    <a:lstStyle/>
                    <a:p>
                      <a:endParaRPr lang="hr-HR" sz="1100" dirty="0"/>
                    </a:p>
                  </a:txBody>
                  <a:tcP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1. razred </a:t>
                      </a:r>
                      <a:endParaRPr lang="hr-HR" sz="900" i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16959"/>
                    </a:solidFill>
                  </a:tcPr>
                </a:tc>
              </a:tr>
              <a:tr h="2430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Hrvatski jezik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marT="0" marB="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I. strani jezik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II. strani jezik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Latinski jezik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Glazbena umjetnost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Likovna umjetnost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Psihologija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Logika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Filozofija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Sociologija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Povijest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Zemljopis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Matematika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Fizika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Kemija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Biologija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Informatika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100" kern="1400"/>
                        <a:t>Politika i gospodarstvo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</a:tr>
              <a:tr h="25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5880" algn="l"/>
                        </a:tabLst>
                      </a:pPr>
                      <a:r>
                        <a:rPr lang="hr-HR" sz="1100" kern="1400" dirty="0"/>
                        <a:t>Vjeronauk/Etika</a:t>
                      </a:r>
                      <a:endParaRPr lang="hr-HR" sz="10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926" y="1428736"/>
            <a:ext cx="57150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hr-HR" sz="2400" dirty="0" smtClean="0"/>
              <a:t>Za prijavu u</a:t>
            </a:r>
            <a:r>
              <a:rPr lang="hr-HR" sz="2400" b="1" dirty="0" smtClean="0"/>
              <a:t> opću gimnaziju potrebno je minimalno 56 bodova</a:t>
            </a:r>
            <a:r>
              <a:rPr lang="hr-HR" sz="2400" dirty="0" smtClean="0"/>
              <a:t>, a boduju se:</a:t>
            </a:r>
          </a:p>
          <a:p>
            <a:pPr>
              <a:spcAft>
                <a:spcPts val="1200"/>
              </a:spcAft>
              <a:buSzPct val="50000"/>
            </a:pPr>
            <a:r>
              <a:rPr lang="hr-HR" sz="2400" dirty="0" smtClean="0"/>
              <a:t>- prosjeci svih zaključnih ocjena od 5. do 8. razreda na dvije decimale i</a:t>
            </a:r>
          </a:p>
          <a:p>
            <a:r>
              <a:rPr lang="hr-HR" sz="2400" dirty="0" smtClean="0"/>
              <a:t>- zaključne ocjene u 7. i 8. razredu iz:</a:t>
            </a:r>
          </a:p>
          <a:p>
            <a:pPr lvl="1"/>
            <a:r>
              <a:rPr lang="hr-HR" sz="2400" dirty="0" smtClean="0"/>
              <a:t>hrvatskog jezika</a:t>
            </a:r>
          </a:p>
          <a:p>
            <a:pPr lvl="1"/>
            <a:r>
              <a:rPr lang="hr-HR" sz="2400" dirty="0" smtClean="0"/>
              <a:t>matematike</a:t>
            </a:r>
          </a:p>
          <a:p>
            <a:pPr lvl="1"/>
            <a:r>
              <a:rPr lang="hr-HR" sz="2400" dirty="0" smtClean="0"/>
              <a:t>prvog stranog jezika</a:t>
            </a:r>
          </a:p>
          <a:p>
            <a:pPr lvl="1"/>
            <a:r>
              <a:rPr lang="hr-HR" sz="2400" dirty="0" smtClean="0"/>
              <a:t>biologije</a:t>
            </a:r>
          </a:p>
          <a:p>
            <a:pPr lvl="1"/>
            <a:r>
              <a:rPr lang="hr-HR" sz="2400" dirty="0" smtClean="0"/>
              <a:t>geografije</a:t>
            </a:r>
          </a:p>
          <a:p>
            <a:pPr lvl="1"/>
            <a:r>
              <a:rPr lang="hr-HR" sz="2400" dirty="0" smtClean="0"/>
              <a:t>povijesti</a:t>
            </a:r>
            <a:endParaRPr lang="hr-HR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Opća gimnazija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Opća gimnazija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86050" y="2000239"/>
          <a:ext cx="5929349" cy="32634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722317"/>
                <a:gridCol w="650879"/>
                <a:gridCol w="650879"/>
                <a:gridCol w="650879"/>
                <a:gridCol w="650879"/>
                <a:gridCol w="650879"/>
                <a:gridCol w="650879"/>
                <a:gridCol w="650879"/>
                <a:gridCol w="650879"/>
              </a:tblGrid>
              <a:tr h="12858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RAZRED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PROSJEK OCJENA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HRVATSKI JEZIK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MATEMATIKA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1. STRANI JEZIK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BIOLOGIJA 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POVIJEST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GEOGRAFIJA</a:t>
                      </a:r>
                      <a:endParaRPr lang="hr-HR" sz="11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100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5.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3,85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6.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4,15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4,15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7.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28,00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8.</a:t>
                      </a:r>
                      <a:endParaRPr lang="hr-HR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28,00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6959"/>
                    </a:solidFill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UKUPNO</a:t>
                      </a:r>
                      <a:endParaRPr lang="hr-HR" sz="11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16,00</a:t>
                      </a:r>
                      <a:endParaRPr lang="hr-HR" sz="12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kern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hr-HR" sz="12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64,00</a:t>
                      </a:r>
                      <a:endParaRPr lang="hr-HR" sz="1600" b="1" kern="1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695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86050" y="148803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/>
              <a:t>Primjer izračuna bodova:</a:t>
            </a:r>
            <a:endParaRPr lang="hr-HR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557214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 dirty="0" smtClean="0"/>
              <a:t>Svoj broj bodova za prijavu u opću gimnaziju pokušajte izračunati pomoću interaktivnih tablica na </a:t>
            </a:r>
            <a:r>
              <a:rPr lang="hr-HR" sz="1600" i="1" dirty="0" smtClean="0">
                <a:hlinkClick r:id="rId3"/>
              </a:rPr>
              <a:t>http://www.ss-zlatar.skole.hr/upisi</a:t>
            </a:r>
            <a:r>
              <a:rPr lang="hr-HR" sz="1600" i="1" dirty="0" smtClean="0"/>
              <a:t> .</a:t>
            </a:r>
            <a:endParaRPr lang="hr-HR" sz="1600" i="1" dirty="0"/>
          </a:p>
        </p:txBody>
      </p:sp>
    </p:spTree>
    <p:extLst>
      <p:ext uri="{BB962C8B-B14F-4D97-AF65-F5344CB8AC3E}">
        <p14:creationId xmlns:p14="http://schemas.microsoft.com/office/powerpoint/2010/main" xmlns="" val="107916465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Upravni referent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6050" y="1714488"/>
            <a:ext cx="621509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vi-VN" sz="1600" dirty="0" smtClean="0"/>
              <a:t>Program za obrazovanje upravnih referenata obuhvaća široki spektar općeobrazovnih predmeta uz naglasak na pravnim i ekonomskim predmetima.</a:t>
            </a:r>
          </a:p>
          <a:p>
            <a:pPr>
              <a:spcAft>
                <a:spcPts val="1800"/>
              </a:spcAft>
            </a:pPr>
            <a:r>
              <a:rPr lang="vi-VN" sz="1600" dirty="0" smtClean="0"/>
              <a:t>Učenici se pripremaju za rad u tijelima državne uprave, lokalnoj i područnoj samoupravi, pravosuđu i različitim ustanovama.</a:t>
            </a:r>
          </a:p>
          <a:p>
            <a:pPr>
              <a:spcAft>
                <a:spcPts val="1800"/>
              </a:spcAft>
            </a:pPr>
            <a:r>
              <a:rPr lang="vi-VN" sz="1600" dirty="0" smtClean="0"/>
              <a:t>Zahvaljujući znanjima i vještinama koje stječu kroz ekonomske predmete</a:t>
            </a:r>
            <a:r>
              <a:rPr lang="hr-HR" sz="1600" dirty="0" smtClean="0"/>
              <a:t>,</a:t>
            </a:r>
            <a:r>
              <a:rPr lang="vi-VN" sz="1600" dirty="0" smtClean="0"/>
              <a:t> upravni referenti su osposobljeni i za opće, kadrovske i računovodstveno-financijske poslove u javnim i privatnim tvrtkama, bankama, osiguravajućim društvima i sl.</a:t>
            </a:r>
          </a:p>
          <a:p>
            <a:pPr>
              <a:spcAft>
                <a:spcPts val="1800"/>
              </a:spcAft>
            </a:pPr>
            <a:r>
              <a:rPr lang="vi-VN" sz="1600" dirty="0" smtClean="0"/>
              <a:t>Posebna pozornost posvećuje se i općeobrazovnim predmetima. Tjedni fond sati hrvatskog jezika, stranih jezika te nekih društvenih predmeta jednak je broju sati u gimnazijskom programu što uvelike olakšava polaganje ispita državne mature. Osim toga učenici kroz prve dvije godine kao izborni predmet imaju latinski jezik.</a:t>
            </a:r>
            <a:endParaRPr lang="vi-VN" sz="1600" dirty="0"/>
          </a:p>
        </p:txBody>
      </p:sp>
    </p:spTree>
    <p:extLst>
      <p:ext uri="{BB962C8B-B14F-4D97-AF65-F5344CB8AC3E}">
        <p14:creationId xmlns:p14="http://schemas.microsoft.com/office/powerpoint/2010/main" xmlns="" val="408627513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15816" y="71414"/>
            <a:ext cx="5987008" cy="357190"/>
          </a:xfrm>
        </p:spPr>
        <p:txBody>
          <a:bodyPr>
            <a:normAutofit fontScale="90000"/>
          </a:bodyPr>
          <a:lstStyle/>
          <a:p>
            <a:pPr algn="r"/>
            <a:r>
              <a:rPr lang="hr-HR" sz="1800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Upravni referent</a:t>
            </a:r>
            <a:endParaRPr lang="hr-HR" sz="1800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86050" y="571480"/>
          <a:ext cx="6072230" cy="757618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77238"/>
                <a:gridCol w="1110774"/>
                <a:gridCol w="1096917"/>
                <a:gridCol w="996232"/>
                <a:gridCol w="1091069"/>
              </a:tblGrid>
              <a:tr h="214314">
                <a:tc>
                  <a:txBody>
                    <a:bodyPr/>
                    <a:lstStyle/>
                    <a:p>
                      <a:endParaRPr lang="hr-HR" sz="1100" dirty="0"/>
                    </a:p>
                  </a:txBody>
                  <a:tcPr marL="72000" marT="0" marB="0"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1. razred </a:t>
                      </a:r>
                      <a:endParaRPr lang="hr-HR" sz="900" i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000" marT="0" marB="0" anchor="ctr"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000" marT="0" marB="0" anchor="ctr"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000" marT="0" marB="0" anchor="ctr">
                    <a:solidFill>
                      <a:srgbClr val="916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4. razred</a:t>
                      </a:r>
                      <a:endParaRPr lang="hr-HR" sz="1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000" marT="0" marB="0" anchor="ctr">
                    <a:solidFill>
                      <a:srgbClr val="916959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Hrvatski jezik</a:t>
                      </a: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marT="0" marB="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Hrvatski poslovni jezik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I. strani jezik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II. strani jezik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Povijest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Zemljopis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200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TZK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Čovjek, </a:t>
                      </a:r>
                      <a:r>
                        <a:rPr lang="hr-HR" sz="900" kern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zdavlje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i okoliš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Matematika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Sociologija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Vjeronauk / Etika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Uvod u državu i pravo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Informatika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Poduzetništvo s </a:t>
                      </a:r>
                      <a:r>
                        <a:rPr lang="hr-HR" sz="900" kern="1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menadžmentom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Ustavni ustroj RH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Poslovna psihologija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Uredsko poslovanje i dopisivanje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Radno pravo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7200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Upravni postupak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91279">
                <a:tc>
                  <a:txBody>
                    <a:bodyPr/>
                    <a:lstStyle/>
                    <a:p>
                      <a:r>
                        <a:rPr lang="hr-HR" sz="900" kern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Komjutorska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daktilografija </a:t>
                      </a:r>
                      <a:endParaRPr lang="hr-HR" sz="900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10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900" kern="14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endParaRPr lang="hr-HR" sz="900"/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Uvod u imovinsko pravo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Uvod u obiteljsko pravo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Gospodarstvo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Knjigovodstvo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Statistika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Latinski jezik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Logika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Filozofija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Ljudska prava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Javne financije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0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hr-HR" sz="900" kern="14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  <a:tr h="179324"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STRUČNA PRAKSA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hr-HR" sz="10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hr-HR" sz="900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hr-HR" sz="900" kern="14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926" y="1428736"/>
            <a:ext cx="57150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hr-HR" sz="2400" dirty="0" smtClean="0"/>
              <a:t>Za prijavu u</a:t>
            </a:r>
            <a:r>
              <a:rPr lang="hr-HR" sz="2400" b="1" dirty="0" smtClean="0"/>
              <a:t> opću gimnaziju potrebno je minimalno 56 bodova</a:t>
            </a:r>
            <a:r>
              <a:rPr lang="hr-HR" sz="2400" dirty="0" smtClean="0"/>
              <a:t>, a boduju se:</a:t>
            </a:r>
          </a:p>
          <a:p>
            <a:pPr>
              <a:spcAft>
                <a:spcPts val="1200"/>
              </a:spcAft>
              <a:buSzPct val="50000"/>
            </a:pPr>
            <a:r>
              <a:rPr lang="hr-HR" sz="2400" dirty="0" smtClean="0"/>
              <a:t>- prosjeci svih zaključnih ocjena od 5. do 8. razreda na dvije decimale i</a:t>
            </a:r>
          </a:p>
          <a:p>
            <a:r>
              <a:rPr lang="hr-HR" sz="2400" dirty="0" smtClean="0"/>
              <a:t>- zaključne ocjene u 7. i 8. razredu iz:</a:t>
            </a:r>
          </a:p>
          <a:p>
            <a:pPr lvl="1"/>
            <a:r>
              <a:rPr lang="hr-HR" sz="2400" dirty="0" smtClean="0"/>
              <a:t>hrvatskog jezika</a:t>
            </a:r>
          </a:p>
          <a:p>
            <a:pPr lvl="1"/>
            <a:r>
              <a:rPr lang="hr-HR" sz="2400" dirty="0" smtClean="0"/>
              <a:t>matematike</a:t>
            </a:r>
          </a:p>
          <a:p>
            <a:pPr lvl="1"/>
            <a:r>
              <a:rPr lang="hr-HR" sz="2400" dirty="0" smtClean="0"/>
              <a:t>prvog stranog jezika</a:t>
            </a:r>
          </a:p>
          <a:p>
            <a:pPr lvl="1"/>
            <a:r>
              <a:rPr lang="hr-HR" sz="2400" dirty="0" smtClean="0"/>
              <a:t>biologije</a:t>
            </a:r>
          </a:p>
          <a:p>
            <a:pPr lvl="1"/>
            <a:r>
              <a:rPr lang="hr-HR" sz="2400" dirty="0" smtClean="0"/>
              <a:t>geografije</a:t>
            </a:r>
          </a:p>
          <a:p>
            <a:pPr lvl="1"/>
            <a:r>
              <a:rPr lang="hr-HR" sz="2400" dirty="0" smtClean="0"/>
              <a:t>povijesti</a:t>
            </a:r>
            <a:endParaRPr lang="hr-HR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987008" cy="1143000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rgbClr val="803D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Upravni referent</a:t>
            </a:r>
            <a:endParaRPr lang="hr-HR" dirty="0">
              <a:solidFill>
                <a:srgbClr val="803D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1110</Words>
  <Application>Microsoft Office PowerPoint</Application>
  <PresentationFormat>On-screen Show (4:3)</PresentationFormat>
  <Paragraphs>450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SREDNJA ŠKOLA ZLATAR</vt:lpstr>
      <vt:lpstr>O nama…</vt:lpstr>
      <vt:lpstr>Opća gimnazija</vt:lpstr>
      <vt:lpstr>Opća gimnazija</vt:lpstr>
      <vt:lpstr>Opća gimnazija</vt:lpstr>
      <vt:lpstr>Opća gimnazija</vt:lpstr>
      <vt:lpstr>Upravni referent</vt:lpstr>
      <vt:lpstr>Upravni referent</vt:lpstr>
      <vt:lpstr>Upravni referent</vt:lpstr>
      <vt:lpstr>Upravni referent</vt:lpstr>
      <vt:lpstr>Upravni referent</vt:lpstr>
      <vt:lpstr>Slide 12</vt:lpstr>
      <vt:lpstr>Tehničar za računalstvo</vt:lpstr>
      <vt:lpstr>Tehničar za računalstvo</vt:lpstr>
      <vt:lpstr>Tehničar za logistiku i špediciju</vt:lpstr>
      <vt:lpstr>Tehničar za logistiku i špediciju</vt:lpstr>
      <vt:lpstr>Slide 17</vt:lpstr>
    </vt:vector>
  </TitlesOfParts>
  <Company>SSZ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Jasenka</dc:creator>
  <cp:lastModifiedBy>Jasenka</cp:lastModifiedBy>
  <cp:revision>76</cp:revision>
  <dcterms:created xsi:type="dcterms:W3CDTF">2012-03-20T11:38:52Z</dcterms:created>
  <dcterms:modified xsi:type="dcterms:W3CDTF">2014-04-01T12:49:12Z</dcterms:modified>
</cp:coreProperties>
</file>