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835381-C6A0-4E9A-B372-0077F3559C1F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A5BC14C-B9E7-4DCD-89B9-F8B3511B50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5381-C6A0-4E9A-B372-0077F3559C1F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C14C-B9E7-4DCD-89B9-F8B3511B50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5381-C6A0-4E9A-B372-0077F3559C1F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C14C-B9E7-4DCD-89B9-F8B3511B50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835381-C6A0-4E9A-B372-0077F3559C1F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5BC14C-B9E7-4DCD-89B9-F8B3511B503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835381-C6A0-4E9A-B372-0077F3559C1F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A5BC14C-B9E7-4DCD-89B9-F8B3511B50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5381-C6A0-4E9A-B372-0077F3559C1F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C14C-B9E7-4DCD-89B9-F8B3511B503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5381-C6A0-4E9A-B372-0077F3559C1F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C14C-B9E7-4DCD-89B9-F8B3511B503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835381-C6A0-4E9A-B372-0077F3559C1F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5BC14C-B9E7-4DCD-89B9-F8B3511B503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5381-C6A0-4E9A-B372-0077F3559C1F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C14C-B9E7-4DCD-89B9-F8B3511B50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835381-C6A0-4E9A-B372-0077F3559C1F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5BC14C-B9E7-4DCD-89B9-F8B3511B503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835381-C6A0-4E9A-B372-0077F3559C1F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5BC14C-B9E7-4DCD-89B9-F8B3511B503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835381-C6A0-4E9A-B372-0077F3559C1F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5BC14C-B9E7-4DCD-89B9-F8B3511B503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85984" y="4143380"/>
            <a:ext cx="6172200" cy="803768"/>
          </a:xfrm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hr-HR" sz="4800" b="0" i="1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OSNOVE RAČUNALA</a:t>
            </a:r>
            <a:endParaRPr lang="hr-HR" sz="4800" b="0" i="1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285984" y="5143512"/>
            <a:ext cx="6172200" cy="1371600"/>
          </a:xfrm>
        </p:spPr>
        <p:txBody>
          <a:bodyPr>
            <a:normAutofit/>
          </a:bodyPr>
          <a:lstStyle/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PRIMJENA IKT-A U NASTAVI</a:t>
            </a:r>
            <a:endParaRPr lang="hr-H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Slika 3" descr="Računalo-neće-da-se-pokre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357166"/>
            <a:ext cx="6929485" cy="3886068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hr-HR" dirty="0" smtClean="0"/>
              <a:t>PORTALI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72386" cy="54292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E-matica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E-dnevnik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E-lektire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E-laboratorij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CarNet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Microbit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Učilica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Portal za škole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Edmodo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Kahut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Eduvizija</a:t>
            </a:r>
          </a:p>
          <a:p>
            <a:pPr>
              <a:buNone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endParaRPr lang="hr-HR" dirty="0"/>
          </a:p>
        </p:txBody>
      </p:sp>
      <p:pic>
        <p:nvPicPr>
          <p:cNvPr id="6" name="Slika 5" descr="e-laboratorij-01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82624">
            <a:off x="4275163" y="1030035"/>
            <a:ext cx="3428572" cy="1904762"/>
          </a:xfrm>
          <a:prstGeom prst="rect">
            <a:avLst/>
          </a:prstGeom>
        </p:spPr>
      </p:pic>
      <p:pic>
        <p:nvPicPr>
          <p:cNvPr id="7" name="Slika 6" descr="carne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36340">
            <a:off x="4431787" y="3883698"/>
            <a:ext cx="2952750" cy="169545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Udžbenik iz informatike Moj portal 8</a:t>
            </a:r>
            <a:endParaRPr lang="hr-HR" dirty="0"/>
          </a:p>
        </p:txBody>
      </p:sp>
      <p:pic>
        <p:nvPicPr>
          <p:cNvPr id="4" name="Slika 3" descr="mo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143116"/>
            <a:ext cx="3187716" cy="4489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Izradio: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Mihael Broz</a:t>
            </a:r>
            <a:r>
              <a:rPr lang="hr-HR" dirty="0" smtClean="0"/>
              <a:t>, 8.b</a:t>
            </a:r>
            <a:endParaRPr lang="hr-HR" dirty="0"/>
          </a:p>
        </p:txBody>
      </p:sp>
      <p:sp>
        <p:nvSpPr>
          <p:cNvPr id="4" name="Nasmiješeno lice 3"/>
          <p:cNvSpPr/>
          <p:nvPr/>
        </p:nvSpPr>
        <p:spPr>
          <a:xfrm>
            <a:off x="2643174" y="2571744"/>
            <a:ext cx="4000528" cy="3857628"/>
          </a:xfrm>
          <a:prstGeom prst="smileyFace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44" y="0"/>
            <a:ext cx="7467600" cy="692696"/>
          </a:xfrm>
        </p:spPr>
        <p:txBody>
          <a:bodyPr/>
          <a:lstStyle/>
          <a:p>
            <a:r>
              <a:rPr lang="hr-HR" dirty="0" smtClean="0"/>
              <a:t>LOGIČKE IZJAVE </a:t>
            </a:r>
            <a:r>
              <a:rPr lang="hr-HR" sz="3600" dirty="0" smtClean="0"/>
              <a:t>i funkcije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9144000" cy="56191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/>
              <a:t>t</a:t>
            </a:r>
            <a:r>
              <a:rPr lang="hr-HR" dirty="0" smtClean="0"/>
              <a:t>vrdnja </a:t>
            </a:r>
            <a:r>
              <a:rPr lang="hr-HR" dirty="0" smtClean="0"/>
              <a:t>koja može biti istinita (True) i lažna (False)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kod bitova istinitu izjavu označavamo za 1,a lažnu 0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/>
              <a:t>t</a:t>
            </a:r>
            <a:r>
              <a:rPr lang="hr-HR" dirty="0" smtClean="0"/>
              <a:t>vrdnja </a:t>
            </a:r>
            <a:r>
              <a:rPr lang="hr-HR" dirty="0" smtClean="0"/>
              <a:t>može biti i subjektna,npr.“Marko ima lijepu majicu.”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/>
              <a:t>p</a:t>
            </a:r>
            <a:r>
              <a:rPr lang="hr-HR" dirty="0" smtClean="0"/>
              <a:t>rimjer </a:t>
            </a:r>
            <a:r>
              <a:rPr lang="hr-HR" dirty="0" smtClean="0"/>
              <a:t>istinite tvrdnje:”2+2=4”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/>
              <a:t>p</a:t>
            </a:r>
            <a:r>
              <a:rPr lang="hr-HR" dirty="0" smtClean="0"/>
              <a:t>rimjer </a:t>
            </a:r>
            <a:r>
              <a:rPr lang="hr-HR" dirty="0" smtClean="0"/>
              <a:t>lažne tvrdnje:”Split je glavni grad Hrvatske.”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/>
              <a:t>u</a:t>
            </a:r>
            <a:r>
              <a:rPr lang="hr-HR" dirty="0" smtClean="0"/>
              <a:t> </a:t>
            </a:r>
            <a:r>
              <a:rPr lang="hr-HR" dirty="0" smtClean="0"/>
              <a:t>tablicu istinitosti upisivamo stanja i bitove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/>
              <a:t>k</a:t>
            </a:r>
            <a:r>
              <a:rPr lang="hr-HR" dirty="0" smtClean="0"/>
              <a:t>ada </a:t>
            </a:r>
            <a:r>
              <a:rPr lang="hr-HR" dirty="0" smtClean="0"/>
              <a:t>je simbol logička izjava tada ga nazivamo varijablom</a:t>
            </a:r>
          </a:p>
          <a:p>
            <a:pPr>
              <a:buFont typeface="Wingdings" pitchFamily="2" charset="2"/>
              <a:buChar char="Ø"/>
            </a:pPr>
            <a:endParaRPr lang="hr-HR" dirty="0"/>
          </a:p>
        </p:txBody>
      </p:sp>
      <p:pic>
        <p:nvPicPr>
          <p:cNvPr id="4" name="Slika 3" descr="lča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7" y="5016106"/>
            <a:ext cx="2343204" cy="1593723"/>
          </a:xfrm>
          <a:prstGeom prst="rect">
            <a:avLst/>
          </a:prstGeom>
        </p:spPr>
      </p:pic>
      <p:pic>
        <p:nvPicPr>
          <p:cNvPr id="5" name="Slika 4" descr="sub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5002959"/>
            <a:ext cx="2413078" cy="1540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hr-HR" dirty="0" smtClean="0"/>
              <a:t>Elektronički logički sklop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0" y="836712"/>
            <a:ext cx="8786842" cy="568863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Namijenjen je za svaku logičku operaciju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Svaki električni sklop ima ulazni i izlazni dio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Ulazne i izlazne dijelove označujemo sa 0 i 1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Postoje 3 osnovna logička sklopa: Ne</a:t>
            </a:r>
            <a:r>
              <a:rPr lang="hr-HR" dirty="0" smtClean="0"/>
              <a:t>, I, Ili</a:t>
            </a:r>
            <a:endParaRPr lang="hr-HR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Za rješavanje složenijih operacija</a:t>
            </a:r>
            <a:r>
              <a:rPr lang="hr-HR" dirty="0" smtClean="0"/>
              <a:t>, log</a:t>
            </a:r>
            <a:r>
              <a:rPr lang="hr-HR" dirty="0" smtClean="0"/>
              <a:t>. el. sklopovi se povezuju u složenije sklopove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Male</a:t>
            </a:r>
            <a:r>
              <a:rPr lang="hr-HR" dirty="0" smtClean="0"/>
              <a:t>, ali </a:t>
            </a:r>
            <a:r>
              <a:rPr lang="hr-HR" dirty="0" smtClean="0"/>
              <a:t>brze vrlo brze spremnike određene širine nazivamo registri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Vrste vodiča koje povezuju dijelove računala nazivamo sabirnice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Postoje unutarnje i vanjske sabirnice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sklop ne(not)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                     U                             I</a:t>
            </a:r>
          </a:p>
          <a:p>
            <a:pPr>
              <a:buNone/>
            </a:pPr>
            <a:r>
              <a:rPr lang="hr-HR" dirty="0" smtClean="0"/>
              <a:t>        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grpSp>
        <p:nvGrpSpPr>
          <p:cNvPr id="8" name="Grupa 7"/>
          <p:cNvGrpSpPr/>
          <p:nvPr/>
        </p:nvGrpSpPr>
        <p:grpSpPr>
          <a:xfrm>
            <a:off x="2571736" y="1571612"/>
            <a:ext cx="3000396" cy="1060704"/>
            <a:chOff x="1785918" y="1714488"/>
            <a:chExt cx="3000396" cy="1060704"/>
          </a:xfrm>
          <a:solidFill>
            <a:schemeClr val="bg2">
              <a:lumMod val="75000"/>
            </a:schemeClr>
          </a:solidFill>
        </p:grpSpPr>
        <p:sp>
          <p:nvSpPr>
            <p:cNvPr id="4" name="Jednakokračni trokut 3"/>
            <p:cNvSpPr/>
            <p:nvPr/>
          </p:nvSpPr>
          <p:spPr>
            <a:xfrm rot="5400000">
              <a:off x="2927212" y="1787640"/>
              <a:ext cx="1060704" cy="914400"/>
            </a:xfrm>
            <a:prstGeom prst="triangle">
              <a:avLst>
                <a:gd name="adj" fmla="val 51306"/>
              </a:avLst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6" name="Ravni poveznik 5"/>
            <p:cNvCxnSpPr/>
            <p:nvPr/>
          </p:nvCxnSpPr>
          <p:spPr>
            <a:xfrm rot="10800000">
              <a:off x="1785918" y="2214554"/>
              <a:ext cx="1143008" cy="1588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avni poveznik 6"/>
            <p:cNvCxnSpPr>
              <a:stCxn id="4" idx="0"/>
            </p:cNvCxnSpPr>
            <p:nvPr/>
          </p:nvCxnSpPr>
          <p:spPr>
            <a:xfrm>
              <a:off x="3914764" y="2258693"/>
              <a:ext cx="871550" cy="27299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Tablica 10"/>
          <p:cNvGraphicFramePr>
            <a:graphicFrameLocks noGrp="1"/>
          </p:cNvGraphicFramePr>
          <p:nvPr/>
        </p:nvGraphicFramePr>
        <p:xfrm>
          <a:off x="2143108" y="2928934"/>
          <a:ext cx="3929090" cy="3288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5383">
                <a:tc>
                  <a:txBody>
                    <a:bodyPr/>
                    <a:lstStyle/>
                    <a:p>
                      <a:r>
                        <a:rPr lang="hr-HR" sz="6600" dirty="0" smtClean="0"/>
                        <a:t>  U</a:t>
                      </a:r>
                      <a:endParaRPr lang="hr-HR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6000" dirty="0" smtClean="0"/>
                        <a:t>   </a:t>
                      </a:r>
                      <a:r>
                        <a:rPr lang="hr-HR" sz="6600" dirty="0" smtClean="0"/>
                        <a:t>I</a:t>
                      </a:r>
                      <a:endParaRPr lang="hr-HR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383">
                <a:tc>
                  <a:txBody>
                    <a:bodyPr/>
                    <a:lstStyle/>
                    <a:p>
                      <a:r>
                        <a:rPr lang="hr-HR" sz="6000" dirty="0" smtClean="0"/>
                        <a:t>   1</a:t>
                      </a:r>
                      <a:endParaRPr lang="hr-HR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6000" dirty="0" smtClean="0"/>
                        <a:t>   0</a:t>
                      </a:r>
                      <a:endParaRPr lang="hr-HR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383">
                <a:tc>
                  <a:txBody>
                    <a:bodyPr/>
                    <a:lstStyle/>
                    <a:p>
                      <a:r>
                        <a:rPr lang="hr-HR" sz="6000" dirty="0" smtClean="0"/>
                        <a:t>   0</a:t>
                      </a:r>
                      <a:endParaRPr lang="hr-HR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6000" dirty="0" smtClean="0"/>
                        <a:t>   1</a:t>
                      </a:r>
                      <a:endParaRPr lang="hr-HR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SKLOP 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                          U1 </a:t>
            </a:r>
          </a:p>
          <a:p>
            <a:pPr>
              <a:buNone/>
            </a:pPr>
            <a:r>
              <a:rPr lang="hr-HR" dirty="0" smtClean="0"/>
              <a:t>                                                           I</a:t>
            </a:r>
          </a:p>
          <a:p>
            <a:pPr>
              <a:buNone/>
            </a:pPr>
            <a:r>
              <a:rPr lang="hr-HR" dirty="0" smtClean="0"/>
              <a:t>                              U2</a:t>
            </a:r>
          </a:p>
        </p:txBody>
      </p:sp>
      <p:grpSp>
        <p:nvGrpSpPr>
          <p:cNvPr id="12" name="Grupa 11"/>
          <p:cNvGrpSpPr/>
          <p:nvPr/>
        </p:nvGrpSpPr>
        <p:grpSpPr>
          <a:xfrm>
            <a:off x="3071802" y="1857364"/>
            <a:ext cx="3357586" cy="1193934"/>
            <a:chOff x="3071802" y="1771987"/>
            <a:chExt cx="3786214" cy="1193934"/>
          </a:xfrm>
          <a:solidFill>
            <a:schemeClr val="bg2">
              <a:lumMod val="75000"/>
            </a:schemeClr>
          </a:solidFill>
        </p:grpSpPr>
        <p:sp>
          <p:nvSpPr>
            <p:cNvPr id="4" name="Harmonija 3"/>
            <p:cNvSpPr/>
            <p:nvPr/>
          </p:nvSpPr>
          <p:spPr>
            <a:xfrm rot="12169849">
              <a:off x="4039348" y="1771987"/>
              <a:ext cx="1273901" cy="1193934"/>
            </a:xfrm>
            <a:prstGeom prst="chord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6" name="Ravni poveznik 5"/>
            <p:cNvCxnSpPr/>
            <p:nvPr/>
          </p:nvCxnSpPr>
          <p:spPr>
            <a:xfrm rot="10800000">
              <a:off x="3071802" y="1928802"/>
              <a:ext cx="1357322" cy="1588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avni poveznik 7"/>
            <p:cNvCxnSpPr/>
            <p:nvPr/>
          </p:nvCxnSpPr>
          <p:spPr>
            <a:xfrm rot="10800000">
              <a:off x="3071802" y="2786058"/>
              <a:ext cx="1357322" cy="1588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10"/>
            <p:cNvCxnSpPr/>
            <p:nvPr/>
          </p:nvCxnSpPr>
          <p:spPr>
            <a:xfrm>
              <a:off x="5286380" y="2357430"/>
              <a:ext cx="1571636" cy="1588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Tablica 12"/>
          <p:cNvGraphicFramePr>
            <a:graphicFrameLocks noGrp="1"/>
          </p:cNvGraphicFramePr>
          <p:nvPr/>
        </p:nvGraphicFramePr>
        <p:xfrm>
          <a:off x="857224" y="3286123"/>
          <a:ext cx="664373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4367"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U1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U2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I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367"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 1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 1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1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367"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 0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 0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0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367"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 1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 0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0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367"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 0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 1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0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SKLOP ILI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                          U1</a:t>
            </a:r>
          </a:p>
          <a:p>
            <a:pPr>
              <a:buNone/>
            </a:pPr>
            <a:r>
              <a:rPr lang="hr-HR" dirty="0" smtClean="0"/>
              <a:t>                                                          I</a:t>
            </a:r>
          </a:p>
          <a:p>
            <a:pPr>
              <a:buNone/>
            </a:pPr>
            <a:r>
              <a:rPr lang="hr-HR" dirty="0" smtClean="0"/>
              <a:t>                             U2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</a:t>
            </a:r>
          </a:p>
          <a:p>
            <a:pPr>
              <a:buNone/>
            </a:pPr>
            <a:r>
              <a:rPr lang="hr-HR" dirty="0" smtClean="0"/>
              <a:t>              </a:t>
            </a:r>
          </a:p>
          <a:p>
            <a:pPr>
              <a:buNone/>
            </a:pPr>
            <a:r>
              <a:rPr lang="hr-HR" dirty="0" smtClean="0"/>
              <a:t>                            </a:t>
            </a:r>
          </a:p>
        </p:txBody>
      </p:sp>
      <p:sp>
        <p:nvSpPr>
          <p:cNvPr id="4" name="Mjesec 3"/>
          <p:cNvSpPr/>
          <p:nvPr/>
        </p:nvSpPr>
        <p:spPr>
          <a:xfrm rot="10800000">
            <a:off x="3929058" y="1785926"/>
            <a:ext cx="785818" cy="1214446"/>
          </a:xfrm>
          <a:prstGeom prst="moon">
            <a:avLst>
              <a:gd name="adj" fmla="val 62342"/>
            </a:avLst>
          </a:pr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3" name="Grupa 22"/>
          <p:cNvGrpSpPr/>
          <p:nvPr/>
        </p:nvGrpSpPr>
        <p:grpSpPr>
          <a:xfrm>
            <a:off x="2571736" y="2071678"/>
            <a:ext cx="3357586" cy="787406"/>
            <a:chOff x="2643174" y="1928802"/>
            <a:chExt cx="3357586" cy="787406"/>
          </a:xfrm>
        </p:grpSpPr>
        <p:cxnSp>
          <p:nvCxnSpPr>
            <p:cNvPr id="9" name="Ravni poveznik 8"/>
            <p:cNvCxnSpPr/>
            <p:nvPr/>
          </p:nvCxnSpPr>
          <p:spPr>
            <a:xfrm rot="10800000">
              <a:off x="2643174" y="1928802"/>
              <a:ext cx="150019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10"/>
            <p:cNvCxnSpPr/>
            <p:nvPr/>
          </p:nvCxnSpPr>
          <p:spPr>
            <a:xfrm rot="10800000">
              <a:off x="2714612" y="271462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ni poveznik 13"/>
            <p:cNvCxnSpPr>
              <a:stCxn id="4" idx="1"/>
            </p:cNvCxnSpPr>
            <p:nvPr/>
          </p:nvCxnSpPr>
          <p:spPr>
            <a:xfrm>
              <a:off x="4786314" y="2250273"/>
              <a:ext cx="1214446" cy="357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7" name="Tablica 36"/>
          <p:cNvGraphicFramePr>
            <a:graphicFrameLocks noGrp="1"/>
          </p:cNvGraphicFramePr>
          <p:nvPr/>
        </p:nvGraphicFramePr>
        <p:xfrm>
          <a:off x="1500166" y="3500438"/>
          <a:ext cx="621510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791"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U1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U2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I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91"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1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</a:t>
                      </a:r>
                      <a:r>
                        <a:rPr lang="hr-HR" sz="3600" baseline="0" dirty="0" smtClean="0"/>
                        <a:t>    </a:t>
                      </a:r>
                      <a:r>
                        <a:rPr lang="hr-HR" sz="3600" dirty="0" smtClean="0"/>
                        <a:t> 1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1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91"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0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0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0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791"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1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0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1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91"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0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1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      1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hr-HR" dirty="0" smtClean="0"/>
              <a:t>PRIJENOSI PODATAKA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85720" y="908720"/>
            <a:ext cx="8358246" cy="556523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r-HR" dirty="0" smtClean="0"/>
              <a:t>Postoje dvije vrste prijenosa podataka: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Paralelni prijenos (omogućuje istodobni prijenos bitova)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Serijski prijenos(omogućuje prijenos bita po bita)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Prednost paralelnog prijenosa je brzina</a:t>
            </a:r>
            <a:r>
              <a:rPr lang="hr-HR" dirty="0" smtClean="0"/>
              <a:t>, a </a:t>
            </a:r>
            <a:r>
              <a:rPr lang="hr-HR" dirty="0" smtClean="0"/>
              <a:t>mana manja preciznost i sigurnost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Prednost serijskog prijenosa je sigurnost i preciznost</a:t>
            </a:r>
            <a:r>
              <a:rPr lang="hr-HR" dirty="0" smtClean="0"/>
              <a:t>, a </a:t>
            </a:r>
            <a:r>
              <a:rPr lang="hr-HR" dirty="0" smtClean="0"/>
              <a:t>manja brzina </a:t>
            </a:r>
          </a:p>
          <a:p>
            <a:pPr>
              <a:lnSpc>
                <a:spcPct val="150000"/>
              </a:lnSpc>
              <a:buNone/>
            </a:pPr>
            <a:r>
              <a:rPr lang="hr-HR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hr-HR" dirty="0" smtClean="0"/>
              <a:t>                                                                     </a:t>
            </a:r>
          </a:p>
          <a:p>
            <a:pPr>
              <a:lnSpc>
                <a:spcPct val="150000"/>
              </a:lnSpc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Svojstva računala i zvuk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14282" y="908720"/>
            <a:ext cx="8501122" cy="556523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Brzina kojom procesor obrađuje podatke izražava se u Hz (hercima)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Brzina prijenosa podataka se izražava u b/s (bitu po sekundi)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Slika spremljena kao mapu bitova naziva se bitmapa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Zvuk nastaje titranjem nekog sredstva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Može biti analogni i digitalni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Komprimirane zvučne datoteke imaju nastavak .WAV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Nekomprimirane zvučne datoteke mogu imati format </a:t>
            </a:r>
            <a:r>
              <a:rPr lang="hr-HR" dirty="0" smtClean="0"/>
              <a:t>. MP3, .WMA </a:t>
            </a:r>
            <a:r>
              <a:rPr lang="hr-HR" dirty="0" smtClean="0"/>
              <a:t>ili slično 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IKT U OBRAZOVANJU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686700" cy="570924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IKT kao alat bavi se tehnologijama koje su dostupne učiteljima i nastavnicima te njihovim mogućim primjenama u nastavnome procesu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Cilj je integracija suvremenih metoda učenja i poučavanja u obrazovni proces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Kako bi se potaknula primjena IKT-a</a:t>
            </a:r>
            <a:r>
              <a:rPr lang="hr-HR" dirty="0" smtClean="0"/>
              <a:t>, razvijaju </a:t>
            </a:r>
            <a:r>
              <a:rPr lang="hr-HR" dirty="0" smtClean="0"/>
              <a:t>se adekvatni digitalni obrazovni sadržaji za učenike i nastavnike kemije</a:t>
            </a:r>
            <a:r>
              <a:rPr lang="hr-HR" dirty="0" smtClean="0"/>
              <a:t>, biologije, fizike </a:t>
            </a:r>
            <a:r>
              <a:rPr lang="hr-HR" dirty="0" smtClean="0"/>
              <a:t>i matematike</a:t>
            </a:r>
            <a:endParaRPr lang="hr-HR" dirty="0"/>
          </a:p>
        </p:txBody>
      </p:sp>
      <p:pic>
        <p:nvPicPr>
          <p:cNvPr id="4" name="Slika 3" descr="ik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5445224"/>
            <a:ext cx="3038551" cy="126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</TotalTime>
  <Words>450</Words>
  <Application>Microsoft Office PowerPoint</Application>
  <PresentationFormat>Prikaz na zaslonu (4:3)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Algerian</vt:lpstr>
      <vt:lpstr>Century Schoolbook</vt:lpstr>
      <vt:lpstr>Wingdings</vt:lpstr>
      <vt:lpstr>Wingdings 2</vt:lpstr>
      <vt:lpstr>Oriel</vt:lpstr>
      <vt:lpstr>OSNOVE RAČUNALA</vt:lpstr>
      <vt:lpstr>LOGIČKE IZJAVE i funkcije</vt:lpstr>
      <vt:lpstr>Elektronički logički sklop</vt:lpstr>
      <vt:lpstr>Logički sklop ne(not)</vt:lpstr>
      <vt:lpstr>LOGIČKI SKLOP I</vt:lpstr>
      <vt:lpstr>LOGIČKI SKLOP ILI</vt:lpstr>
      <vt:lpstr>PRIJENOSI PODATAKA</vt:lpstr>
      <vt:lpstr>Svojstva računala i zvuk</vt:lpstr>
      <vt:lpstr>IKT U OBRAZOVANJU</vt:lpstr>
      <vt:lpstr>PORTALI </vt:lpstr>
      <vt:lpstr>literatura</vt:lpstr>
      <vt:lpstr>Izradio: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RAČUNALA</dc:title>
  <dc:creator>7ab</dc:creator>
  <cp:lastModifiedBy>Učitelj</cp:lastModifiedBy>
  <cp:revision>43</cp:revision>
  <dcterms:created xsi:type="dcterms:W3CDTF">2017-11-03T08:33:18Z</dcterms:created>
  <dcterms:modified xsi:type="dcterms:W3CDTF">2017-11-10T12:01:13Z</dcterms:modified>
</cp:coreProperties>
</file>