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11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339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3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78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92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481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88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7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41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6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02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93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7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7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15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358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8C5F6-9C44-4578-BD65-7BFEC7542C5D}" type="datetimeFigureOut">
              <a:rPr lang="hr-HR" smtClean="0"/>
              <a:t>10.4.2018.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F29DD1-004F-4A10-991E-5E17594116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56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sjedi5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7.xml"/><Relationship Id="rId7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312" y="3352801"/>
            <a:ext cx="7766936" cy="1646302"/>
          </a:xfrm>
        </p:spPr>
        <p:txBody>
          <a:bodyPr/>
          <a:lstStyle/>
          <a:p>
            <a:r>
              <a:rPr lang="hr-HR" dirty="0" smtClean="0"/>
              <a:t>Gramatičke greške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1200713" y="1092678"/>
            <a:ext cx="7766936" cy="1096899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    </a:t>
            </a:r>
            <a:r>
              <a:rPr lang="hr-HR" sz="96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endParaRPr lang="hr-HR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Slika 4" descr="Printable &lt;strong&gt;Number&lt;/strong&gt; &lt;strong&gt;1&lt;/strong&gt; Pictures | Activity Shelt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493" y="349019"/>
            <a:ext cx="2833510" cy="2833510"/>
          </a:xfrm>
          <a:prstGeom prst="rect">
            <a:avLst/>
          </a:prstGeom>
        </p:spPr>
      </p:pic>
      <p:pic>
        <p:nvPicPr>
          <p:cNvPr id="6" name="Slika 5" descr="&lt;strong&gt;Hrvatski&lt;/strong&gt; &lt;strong&gt;Jezik&lt;/strong&gt; - Lessons - Tes Teac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66" y="349019"/>
            <a:ext cx="2584218" cy="25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7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Još grešaka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 NEPRAVILNO</a:t>
            </a:r>
            <a:r>
              <a:rPr lang="hr-HR" sz="3600" dirty="0" smtClean="0"/>
              <a:t> </a:t>
            </a:r>
            <a:r>
              <a:rPr lang="hr-HR" dirty="0" smtClean="0"/>
              <a:t>                               </a:t>
            </a:r>
            <a:r>
              <a:rPr lang="hr-HR" sz="3600" dirty="0" smtClean="0">
                <a:solidFill>
                  <a:schemeClr val="accent2"/>
                </a:solidFill>
              </a:rPr>
              <a:t> PRAVILNO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chemeClr val="accent2"/>
                </a:solidFill>
              </a:rPr>
              <a:t> </a:t>
            </a:r>
            <a:r>
              <a:rPr lang="hr-HR" sz="3600" dirty="0" err="1" smtClean="0"/>
              <a:t>Dospijeti</a:t>
            </a:r>
            <a:r>
              <a:rPr lang="hr-HR" sz="3600" dirty="0" smtClean="0"/>
              <a:t>                       </a:t>
            </a:r>
            <a:r>
              <a:rPr lang="hr-HR" sz="3600" dirty="0" smtClean="0">
                <a:hlinkClick r:id="rId2" action="ppaction://hlinksldjump"/>
              </a:rPr>
              <a:t>Dospjeti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3600" dirty="0" err="1" smtClean="0"/>
              <a:t>Odpis</a:t>
            </a:r>
            <a:r>
              <a:rPr lang="hr-HR" sz="3600" dirty="0" smtClean="0"/>
              <a:t>                            </a:t>
            </a:r>
            <a:r>
              <a:rPr lang="hr-HR" sz="3600" dirty="0" smtClean="0">
                <a:hlinkClick r:id="rId3" action="ppaction://hlinksldjump"/>
              </a:rPr>
              <a:t>Otpis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/>
              <a:t> </a:t>
            </a:r>
            <a:r>
              <a:rPr lang="hr-HR" sz="3600" dirty="0" err="1"/>
              <a:t>U</a:t>
            </a:r>
            <a:r>
              <a:rPr lang="hr-HR" sz="3600" dirty="0" err="1" smtClean="0"/>
              <a:t>nešen</a:t>
            </a:r>
            <a:r>
              <a:rPr lang="hr-HR" sz="3600" dirty="0" smtClean="0"/>
              <a:t>                          </a:t>
            </a:r>
            <a:r>
              <a:rPr lang="hr-HR" sz="3600" dirty="0">
                <a:hlinkClick r:id="rId4" action="ppaction://hlinksldjump"/>
              </a:rPr>
              <a:t>U</a:t>
            </a:r>
            <a:r>
              <a:rPr lang="hr-HR" sz="3600" dirty="0" smtClean="0">
                <a:hlinkClick r:id="rId4" action="ppaction://hlinksldjump"/>
              </a:rPr>
              <a:t>nesen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>
                <a:solidFill>
                  <a:schemeClr val="accent2"/>
                </a:solidFill>
              </a:rPr>
              <a:t> </a:t>
            </a:r>
            <a:r>
              <a:rPr lang="hr-HR" sz="3600" dirty="0" smtClean="0">
                <a:solidFill>
                  <a:schemeClr val="accent2"/>
                </a:solidFill>
              </a:rPr>
              <a:t>       </a:t>
            </a:r>
            <a:endParaRPr lang="hr-HR" sz="3600" dirty="0">
              <a:solidFill>
                <a:schemeClr val="accent2"/>
              </a:solidFill>
            </a:endParaRPr>
          </a:p>
        </p:txBody>
      </p:sp>
      <p:pic>
        <p:nvPicPr>
          <p:cNvPr id="4" name="Slika 3" descr="SuddenlyTwo: Benihana Kuwait #FAIL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110" y="4993701"/>
            <a:ext cx="1134534" cy="945445"/>
          </a:xfrm>
          <a:prstGeom prst="rect">
            <a:avLst/>
          </a:prstGeom>
        </p:spPr>
      </p:pic>
      <p:pic>
        <p:nvPicPr>
          <p:cNvPr id="5" name="Slika 4" descr="Stamp &lt;strong&gt;CORRECT&lt;/strong&gt; Stock Animation | 84589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422" y="5189846"/>
            <a:ext cx="1332089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61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dospjeti piše sa 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Riječ dospjeti piše se sa je, zato jer je slog kratak</a:t>
            </a:r>
            <a:endParaRPr lang="hr-HR" sz="3200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120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otpis piše sa 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Riječ otpis se piše sa t, jer kada se d nađe ispred p, t, k ,h mijenja se u t</a:t>
            </a:r>
            <a:endParaRPr lang="hr-HR" sz="3200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290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unesen piše sa s?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Kod glagola unijeti nema jotacije u glagolskom pridjevu trpnom, te se zato riječ unesen piše sa s</a:t>
            </a:r>
            <a:endParaRPr lang="hr-HR" sz="3200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9654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7290" y="5163434"/>
            <a:ext cx="8596668" cy="3880773"/>
          </a:xfrm>
        </p:spPr>
        <p:txBody>
          <a:bodyPr/>
          <a:lstStyle/>
          <a:p>
            <a:r>
              <a:rPr lang="hr-HR" sz="3600" dirty="0">
                <a:hlinkClick r:id="rId2"/>
              </a:rPr>
              <a:t>https://sjedi5.com</a:t>
            </a:r>
            <a:r>
              <a:rPr lang="hr-HR" sz="3600" dirty="0" smtClean="0">
                <a:hlinkClick r:id="rId2"/>
              </a:rPr>
              <a:t>/</a:t>
            </a:r>
            <a:endParaRPr lang="hr-HR" sz="3600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Kako se množi sa brojem 5 | Trikovi sa brojevima | Trikov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48" y="609600"/>
            <a:ext cx="4051830" cy="403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2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Izradili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5334" y="12700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3200" dirty="0" smtClean="0"/>
              <a:t>Filip Borovečki i Matija </a:t>
            </a:r>
            <a:r>
              <a:rPr lang="hr-HR" sz="3200" dirty="0" smtClean="0"/>
              <a:t>Vidović,  </a:t>
            </a:r>
            <a:r>
              <a:rPr lang="hr-HR" sz="3200" dirty="0" smtClean="0"/>
              <a:t>8.b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 smtClean="0"/>
              <a:t>Nadamo se da ste uživali i nešto naučili!</a:t>
            </a:r>
          </a:p>
          <a:p>
            <a:pPr marL="0" indent="0">
              <a:buNone/>
            </a:pPr>
            <a:r>
              <a:rPr lang="hr-HR" sz="3200" dirty="0" smtClean="0"/>
              <a:t>Hvala na pažnji!</a:t>
            </a:r>
          </a:p>
        </p:txBody>
      </p:sp>
      <p:pic>
        <p:nvPicPr>
          <p:cNvPr id="4" name="Slika 3" descr="&lt;strong&gt;Hvala&lt;/strong&gt; | PUT-ISTINA-ŽIVO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465" y="270934"/>
            <a:ext cx="3607152" cy="240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52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Korelacija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INFORMATIKA                HRVATSKI JEZIK</a:t>
            </a:r>
          </a:p>
          <a:p>
            <a:endParaRPr lang="hr-HR" sz="2800" dirty="0"/>
          </a:p>
          <a:p>
            <a:r>
              <a:rPr lang="hr-HR" sz="2800" dirty="0" smtClean="0"/>
              <a:t>Hiperveze, gramatika</a:t>
            </a:r>
            <a:endParaRPr lang="hr-HR" sz="2800" dirty="0"/>
          </a:p>
        </p:txBody>
      </p:sp>
      <p:sp>
        <p:nvSpPr>
          <p:cNvPr id="5" name="Strelica lijevo-desno 4"/>
          <p:cNvSpPr/>
          <p:nvPr/>
        </p:nvSpPr>
        <p:spPr>
          <a:xfrm>
            <a:off x="3546764" y="2271426"/>
            <a:ext cx="1039091" cy="3470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4400" b="1" dirty="0" smtClean="0"/>
              <a:t>Mnogi od nas zapravo ne obraćaju pažnju na gramatičke greške koje su svugdje prisutne </a:t>
            </a:r>
          </a:p>
          <a:p>
            <a:endParaRPr lang="hr-HR" sz="4400" b="1" dirty="0"/>
          </a:p>
          <a:p>
            <a:r>
              <a:rPr lang="hr-HR" sz="4400" b="1" dirty="0" smtClean="0"/>
              <a:t>Gramatičkih grešaka ima u medijima </a:t>
            </a:r>
            <a:r>
              <a:rPr lang="hr-HR" sz="4400" b="1" dirty="0" smtClean="0"/>
              <a:t>(novinama</a:t>
            </a:r>
            <a:r>
              <a:rPr lang="hr-HR" sz="4400" b="1" dirty="0" smtClean="0"/>
              <a:t>, web portalima, časopisima </a:t>
            </a:r>
            <a:r>
              <a:rPr lang="hr-HR" sz="4400" b="1" dirty="0" err="1" smtClean="0"/>
              <a:t>itd</a:t>
            </a:r>
            <a:r>
              <a:rPr lang="hr-HR" sz="4400" b="1" dirty="0" smtClean="0"/>
              <a:t>…) </a:t>
            </a:r>
            <a:endParaRPr lang="hr-HR" sz="4400" b="1" dirty="0" smtClean="0"/>
          </a:p>
          <a:p>
            <a:endParaRPr lang="hr-HR" dirty="0"/>
          </a:p>
        </p:txBody>
      </p:sp>
      <p:pic>
        <p:nvPicPr>
          <p:cNvPr id="4" name="Slika 3" descr="&lt;strong&gt;Ne znam&lt;/strong&gt; ili &lt;strong&gt;neznam&lt;/strong&gt;? | Saznaj Lako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534" y="160093"/>
            <a:ext cx="3217333" cy="201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3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ne znam piše odvojeno?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 smtClean="0"/>
              <a:t>Ne se uvijek piše odvojeno od glagola u ličnom </a:t>
            </a:r>
            <a:r>
              <a:rPr lang="hr-HR" sz="3200" b="1" dirty="0" smtClean="0"/>
              <a:t>obliku: </a:t>
            </a:r>
            <a:r>
              <a:rPr lang="hr-HR" sz="3200" b="1" dirty="0" smtClean="0"/>
              <a:t>ja ne </a:t>
            </a:r>
            <a:r>
              <a:rPr lang="hr-HR" sz="3200" b="1" dirty="0" smtClean="0"/>
              <a:t>znam, </a:t>
            </a:r>
            <a:r>
              <a:rPr lang="hr-HR" sz="3200" b="1" dirty="0" smtClean="0"/>
              <a:t>ti ne znaš, on ne </a:t>
            </a:r>
            <a:r>
              <a:rPr lang="hr-HR" sz="3200" b="1" dirty="0" smtClean="0"/>
              <a:t>zna …</a:t>
            </a:r>
            <a:endParaRPr lang="hr-HR" sz="3200" b="1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41362"/>
            <a:ext cx="1092820" cy="8166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504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Greške koje smo pronašli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sz="3600" dirty="0" smtClean="0">
                <a:solidFill>
                  <a:srgbClr val="FF0000"/>
                </a:solidFill>
              </a:rPr>
              <a:t>NEPRAVILNO</a:t>
            </a:r>
            <a:r>
              <a:rPr lang="hr-HR" sz="3600" dirty="0" smtClean="0"/>
              <a:t>                  </a:t>
            </a:r>
            <a:r>
              <a:rPr lang="hr-HR" sz="3600" dirty="0" smtClean="0">
                <a:solidFill>
                  <a:schemeClr val="accent2"/>
                </a:solidFill>
              </a:rPr>
              <a:t>PRAVILNO </a:t>
            </a:r>
            <a:r>
              <a:rPr lang="hr-HR" sz="3600" dirty="0" smtClean="0"/>
              <a:t>        </a:t>
            </a:r>
          </a:p>
          <a:p>
            <a:pPr marL="0" indent="0">
              <a:buNone/>
            </a:pPr>
            <a:r>
              <a:rPr lang="hr-HR" sz="3600" dirty="0" smtClean="0"/>
              <a:t>   </a:t>
            </a:r>
            <a:r>
              <a:rPr lang="hr-HR" sz="3600" b="1" dirty="0" err="1" smtClean="0"/>
              <a:t>Sumljiv</a:t>
            </a:r>
            <a:r>
              <a:rPr lang="hr-HR" sz="3600" b="1" dirty="0" smtClean="0"/>
              <a:t>                         </a:t>
            </a:r>
            <a:r>
              <a:rPr lang="hr-HR" sz="3600" b="1" dirty="0" smtClean="0">
                <a:hlinkClick r:id="rId2" action="ppaction://hlinksldjump"/>
              </a:rPr>
              <a:t>Sumnjiv </a:t>
            </a:r>
            <a:endParaRPr lang="hr-HR" sz="3600" b="1" dirty="0" smtClean="0"/>
          </a:p>
          <a:p>
            <a:pPr marL="0" indent="0">
              <a:buNone/>
            </a:pPr>
            <a:r>
              <a:rPr lang="hr-HR" sz="3600" b="1" dirty="0"/>
              <a:t> </a:t>
            </a:r>
            <a:r>
              <a:rPr lang="hr-HR" sz="3600" b="1" dirty="0" smtClean="0"/>
              <a:t>  </a:t>
            </a:r>
            <a:r>
              <a:rPr lang="hr-HR" sz="3600" b="1" dirty="0" err="1" smtClean="0"/>
              <a:t>Vjest</a:t>
            </a:r>
            <a:r>
              <a:rPr lang="hr-HR" sz="3600" b="1" dirty="0" smtClean="0"/>
              <a:t>                             </a:t>
            </a:r>
            <a:r>
              <a:rPr lang="hr-HR" sz="3600" b="1" dirty="0" smtClean="0">
                <a:hlinkClick r:id="rId3" action="ppaction://hlinksldjump"/>
              </a:rPr>
              <a:t>Vijest</a:t>
            </a:r>
            <a:endParaRPr lang="hr-HR" sz="3600" b="1" dirty="0" smtClean="0"/>
          </a:p>
          <a:p>
            <a:pPr marL="0" indent="0">
              <a:buNone/>
            </a:pPr>
            <a:r>
              <a:rPr lang="hr-HR" sz="3600" b="1" dirty="0"/>
              <a:t> </a:t>
            </a:r>
            <a:r>
              <a:rPr lang="hr-HR" sz="3600" b="1" dirty="0" smtClean="0"/>
              <a:t>  </a:t>
            </a:r>
            <a:r>
              <a:rPr lang="hr-HR" sz="3600" b="1" dirty="0" err="1" smtClean="0"/>
              <a:t>Bezkraj</a:t>
            </a:r>
            <a:r>
              <a:rPr lang="hr-HR" sz="3600" b="1" dirty="0" smtClean="0"/>
              <a:t>                         </a:t>
            </a:r>
            <a:r>
              <a:rPr lang="hr-HR" sz="3600" b="1" dirty="0" smtClean="0">
                <a:hlinkClick r:id="rId4" action="ppaction://hlinksldjump"/>
              </a:rPr>
              <a:t>Beskraj </a:t>
            </a:r>
            <a:r>
              <a:rPr lang="hr-HR" sz="3600" b="1" dirty="0" smtClean="0"/>
              <a:t>   </a:t>
            </a:r>
          </a:p>
          <a:p>
            <a:pPr marL="0" indent="0">
              <a:buNone/>
            </a:pPr>
            <a:r>
              <a:rPr lang="hr-HR" sz="3600" b="1" dirty="0"/>
              <a:t> </a:t>
            </a:r>
            <a:r>
              <a:rPr lang="hr-HR" sz="3600" b="1" dirty="0" smtClean="0"/>
              <a:t>  </a:t>
            </a:r>
            <a:r>
              <a:rPr lang="hr-HR" sz="3600" b="1" dirty="0" err="1" smtClean="0"/>
              <a:t>Ljepiti</a:t>
            </a:r>
            <a:r>
              <a:rPr lang="hr-HR" sz="3600" b="1" dirty="0" smtClean="0"/>
              <a:t>                           </a:t>
            </a:r>
            <a:r>
              <a:rPr lang="hr-HR" sz="3600" b="1" dirty="0" smtClean="0">
                <a:hlinkClick r:id="rId5" action="ppaction://hlinksldjump"/>
              </a:rPr>
              <a:t>Lijepiti </a:t>
            </a:r>
            <a:endParaRPr lang="hr-HR" sz="3600" b="1" dirty="0" smtClean="0"/>
          </a:p>
        </p:txBody>
      </p:sp>
      <p:pic>
        <p:nvPicPr>
          <p:cNvPr id="4" name="Slika 3" descr="SuddenlyTwo: Benihana Kuwait #FAIL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33" y="5798828"/>
            <a:ext cx="1134534" cy="945445"/>
          </a:xfrm>
          <a:prstGeom prst="rect">
            <a:avLst/>
          </a:prstGeom>
        </p:spPr>
      </p:pic>
      <p:pic>
        <p:nvPicPr>
          <p:cNvPr id="5" name="Slika 4" descr="Stamp &lt;strong&gt;CORRECT&lt;/strong&gt; Stock Animation | 84589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533" y="5896901"/>
            <a:ext cx="1332089" cy="749300"/>
          </a:xfrm>
          <a:prstGeom prst="rect">
            <a:avLst/>
          </a:prstGeom>
        </p:spPr>
      </p:pic>
      <p:pic>
        <p:nvPicPr>
          <p:cNvPr id="6" name="Slika 5" descr="Image Gallery people &lt;strong&gt;thinking&lt;/strong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624" y="281469"/>
            <a:ext cx="1966378" cy="18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87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sumnjiv piše sa nj?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/>
              <a:t> </a:t>
            </a:r>
            <a:r>
              <a:rPr lang="hr-HR" sz="3200" b="1" dirty="0" smtClean="0"/>
              <a:t>Sumnjiv je pravilan oblik, zato jer je izvorna riječ, to jest imenica od koje je ovaj pridjev </a:t>
            </a:r>
            <a:r>
              <a:rPr lang="hr-HR" sz="3200" b="1" dirty="0" smtClean="0"/>
              <a:t>nastao: </a:t>
            </a:r>
            <a:r>
              <a:rPr lang="hr-HR" sz="3200" b="1" dirty="0" smtClean="0"/>
              <a:t>sumnja</a:t>
            </a:r>
            <a:endParaRPr lang="hr-HR" sz="3200" b="1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969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vijest piše sa </a:t>
            </a:r>
            <a:r>
              <a:rPr lang="hr-HR" dirty="0" err="1" smtClean="0"/>
              <a:t>ije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Pravilno se piše vijest, zato jer ako je slog dug, piše se </a:t>
            </a:r>
            <a:r>
              <a:rPr lang="hr-HR" sz="3200" b="1" dirty="0" err="1" smtClean="0"/>
              <a:t>ije</a:t>
            </a:r>
            <a:r>
              <a:rPr lang="hr-HR" sz="3200" b="1" dirty="0" smtClean="0"/>
              <a:t> ( vijest ) </a:t>
            </a:r>
            <a:endParaRPr lang="hr-HR" sz="3200" b="1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397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beskraj piše sa s?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U riječi beskraj izvršeno je jednačenje suglasnika po zvučnosti ( zvučno </a:t>
            </a:r>
            <a:r>
              <a:rPr lang="hr-HR" sz="4800" b="1" dirty="0" smtClean="0"/>
              <a:t>z</a:t>
            </a:r>
            <a:r>
              <a:rPr lang="hr-HR" dirty="0" smtClean="0"/>
              <a:t> </a:t>
            </a:r>
            <a:r>
              <a:rPr lang="hr-HR" sz="3200" dirty="0" smtClean="0"/>
              <a:t>ispred bezvučnog</a:t>
            </a:r>
            <a:r>
              <a:rPr lang="hr-HR" dirty="0" smtClean="0"/>
              <a:t> </a:t>
            </a:r>
            <a:r>
              <a:rPr lang="hr-HR" sz="4800" b="1" dirty="0" smtClean="0"/>
              <a:t>k</a:t>
            </a:r>
            <a:r>
              <a:rPr lang="hr-HR" dirty="0" smtClean="0"/>
              <a:t> </a:t>
            </a:r>
            <a:r>
              <a:rPr lang="hr-HR" sz="3200" dirty="0" smtClean="0"/>
              <a:t>prelazi u svoj bezvučni parnjak </a:t>
            </a:r>
            <a:r>
              <a:rPr lang="hr-HR" sz="4800" b="1" dirty="0" smtClean="0"/>
              <a:t>s</a:t>
            </a:r>
            <a:r>
              <a:rPr lang="hr-HR" sz="3200" dirty="0" smtClean="0"/>
              <a:t>).</a:t>
            </a:r>
            <a:endParaRPr lang="hr-HR" sz="3200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59" y="4100975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434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riječ lijepiti piše sa </a:t>
            </a:r>
            <a:r>
              <a:rPr lang="hr-HR" dirty="0" err="1" smtClean="0"/>
              <a:t>ije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Kao i kod primjera „Vijest” riječ lijepiti se piše sa </a:t>
            </a:r>
            <a:r>
              <a:rPr lang="hr-HR" sz="3200" dirty="0" err="1" smtClean="0"/>
              <a:t>ije</a:t>
            </a:r>
            <a:r>
              <a:rPr lang="hr-HR" sz="3200" dirty="0" smtClean="0"/>
              <a:t>, zato jer je slog dug</a:t>
            </a:r>
            <a:endParaRPr lang="hr-HR" sz="3200" dirty="0"/>
          </a:p>
        </p:txBody>
      </p:sp>
      <p:pic>
        <p:nvPicPr>
          <p:cNvPr id="4" name="Slika 3" descr="ALM7 - &lt;strong&gt;CORRECT&lt;/strong&gt;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81" y="3902314"/>
            <a:ext cx="2701573" cy="2369237"/>
          </a:xfrm>
          <a:prstGeom prst="rect">
            <a:avLst/>
          </a:prstGeom>
        </p:spPr>
      </p:pic>
      <p:sp>
        <p:nvSpPr>
          <p:cNvPr id="5" name="Akcijski gumb: Natrag ili Prethodno 4">
            <a:hlinkClick r:id="" action="ppaction://hlinkshowjump?jump=lastslideviewed" highlightClick="1"/>
          </p:cNvPr>
          <p:cNvSpPr/>
          <p:nvPr/>
        </p:nvSpPr>
        <p:spPr>
          <a:xfrm>
            <a:off x="0" y="6099717"/>
            <a:ext cx="992459" cy="75828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486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325</Words>
  <Application>Microsoft Office PowerPoint</Application>
  <PresentationFormat>Široki zaslon</PresentationFormat>
  <Paragraphs>48</Paragraphs>
  <Slides>15</Slides>
  <Notes>0</Notes>
  <HiddenSlides>8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Gramatičke greške </vt:lpstr>
      <vt:lpstr>Korelacija</vt:lpstr>
      <vt:lpstr>PowerPoint prezentacija</vt:lpstr>
      <vt:lpstr>Zašto se riječ ne znam piše odvojeno?</vt:lpstr>
      <vt:lpstr>Greške koje smo pronašli</vt:lpstr>
      <vt:lpstr>Zašto se riječ sumnjiv piše sa nj?</vt:lpstr>
      <vt:lpstr>Zašto se riječ vijest piše sa ije?</vt:lpstr>
      <vt:lpstr>Zašto se riječ beskraj piše sa s?</vt:lpstr>
      <vt:lpstr>Zašto se riječ lijepiti piše sa ije?</vt:lpstr>
      <vt:lpstr>Još grešaka </vt:lpstr>
      <vt:lpstr>Zašto se riječ dospjeti piše sa je?</vt:lpstr>
      <vt:lpstr>Zašto se riječ otpis piše sa t?</vt:lpstr>
      <vt:lpstr>Zašto se riječ unesen piše sa s?</vt:lpstr>
      <vt:lpstr>Literatura :</vt:lpstr>
      <vt:lpstr>Izradili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Krivo napisane rijeci</dc:title>
  <dc:creator>Filip</dc:creator>
  <cp:lastModifiedBy>Učitelj</cp:lastModifiedBy>
  <cp:revision>13</cp:revision>
  <dcterms:created xsi:type="dcterms:W3CDTF">2018-03-27T13:29:14Z</dcterms:created>
  <dcterms:modified xsi:type="dcterms:W3CDTF">2018-04-10T09:20:43Z</dcterms:modified>
</cp:coreProperties>
</file>